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Roboto Bold" charset="1" panose="02000000000000000000"/>
      <p:regular r:id="rId35"/>
    </p:embeddedFont>
    <p:embeddedFont>
      <p:font typeface="Roboto" charset="1" panose="02000000000000000000"/>
      <p:regular r:id="rId36"/>
    </p:embeddedFont>
    <p:embeddedFont>
      <p:font typeface="HK Grotesk Pro Bold" charset="1" panose="000008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0" t="0" r="-1081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10425" y="7129846"/>
            <a:ext cx="1867150" cy="114300"/>
            <a:chOff x="0" y="0"/>
            <a:chExt cx="2489533" cy="152400"/>
          </a:xfrm>
        </p:grpSpPr>
        <p:sp>
          <p:nvSpPr>
            <p:cNvPr name="AutoShape 4" id="4"/>
            <p:cNvSpPr/>
            <p:nvPr/>
          </p:nvSpPr>
          <p:spPr>
            <a:xfrm>
              <a:off x="0" y="76200"/>
              <a:ext cx="1244766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1244766" y="76200"/>
              <a:ext cx="1244766" cy="0"/>
            </a:xfrm>
            <a:prstGeom prst="line">
              <a:avLst/>
            </a:prstGeom>
            <a:ln cap="flat" w="152400">
              <a:solidFill>
                <a:srgbClr val="F7CC3A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626119" y="5942757"/>
            <a:ext cx="1035763" cy="1035763"/>
            <a:chOff x="0" y="0"/>
            <a:chExt cx="676036" cy="6760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6036" cy="676036"/>
            </a:xfrm>
            <a:custGeom>
              <a:avLst/>
              <a:gdLst/>
              <a:ahLst/>
              <a:cxnLst/>
              <a:rect r="r" b="b" t="t" l="l"/>
              <a:pathLst>
                <a:path h="676036" w="676036">
                  <a:moveTo>
                    <a:pt x="164441" y="0"/>
                  </a:moveTo>
                  <a:lnTo>
                    <a:pt x="511595" y="0"/>
                  </a:lnTo>
                  <a:cubicBezTo>
                    <a:pt x="602413" y="0"/>
                    <a:pt x="676036" y="73623"/>
                    <a:pt x="676036" y="164441"/>
                  </a:cubicBezTo>
                  <a:lnTo>
                    <a:pt x="676036" y="511595"/>
                  </a:lnTo>
                  <a:cubicBezTo>
                    <a:pt x="676036" y="602413"/>
                    <a:pt x="602413" y="676036"/>
                    <a:pt x="511595" y="676036"/>
                  </a:cubicBezTo>
                  <a:lnTo>
                    <a:pt x="164441" y="676036"/>
                  </a:lnTo>
                  <a:cubicBezTo>
                    <a:pt x="120829" y="676036"/>
                    <a:pt x="79003" y="658711"/>
                    <a:pt x="48164" y="627872"/>
                  </a:cubicBezTo>
                  <a:cubicBezTo>
                    <a:pt x="17325" y="597034"/>
                    <a:pt x="0" y="555207"/>
                    <a:pt x="0" y="511595"/>
                  </a:cubicBezTo>
                  <a:lnTo>
                    <a:pt x="0" y="164441"/>
                  </a:lnTo>
                  <a:cubicBezTo>
                    <a:pt x="0" y="73623"/>
                    <a:pt x="73623" y="0"/>
                    <a:pt x="164441" y="0"/>
                  </a:cubicBezTo>
                  <a:close/>
                </a:path>
              </a:pathLst>
            </a:custGeom>
            <a:solidFill>
              <a:srgbClr val="F7CC3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676036" cy="695086"/>
            </a:xfrm>
            <a:prstGeom prst="rect">
              <a:avLst/>
            </a:prstGeom>
          </p:spPr>
          <p:txBody>
            <a:bodyPr anchor="ctr" rtlCol="false" tIns="20499" lIns="20499" bIns="20499" rIns="20499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44288" y="5960926"/>
            <a:ext cx="999424" cy="999424"/>
          </a:xfrm>
          <a:custGeom>
            <a:avLst/>
            <a:gdLst/>
            <a:ahLst/>
            <a:cxnLst/>
            <a:rect r="r" b="b" t="t" l="l"/>
            <a:pathLst>
              <a:path h="999424" w="999424">
                <a:moveTo>
                  <a:pt x="0" y="0"/>
                </a:moveTo>
                <a:lnTo>
                  <a:pt x="999424" y="0"/>
                </a:lnTo>
                <a:lnTo>
                  <a:pt x="999424" y="999424"/>
                </a:lnTo>
                <a:lnTo>
                  <a:pt x="0" y="99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5408" y="387392"/>
            <a:ext cx="2339411" cy="1770916"/>
          </a:xfrm>
          <a:custGeom>
            <a:avLst/>
            <a:gdLst/>
            <a:ahLst/>
            <a:cxnLst/>
            <a:rect r="r" b="b" t="t" l="l"/>
            <a:pathLst>
              <a:path h="1770916" w="2339411">
                <a:moveTo>
                  <a:pt x="0" y="0"/>
                </a:moveTo>
                <a:lnTo>
                  <a:pt x="2339410" y="0"/>
                </a:lnTo>
                <a:lnTo>
                  <a:pt x="2339410" y="1770916"/>
                </a:lnTo>
                <a:lnTo>
                  <a:pt x="0" y="1770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6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02616" y="544509"/>
            <a:ext cx="1456684" cy="1456684"/>
          </a:xfrm>
          <a:custGeom>
            <a:avLst/>
            <a:gdLst/>
            <a:ahLst/>
            <a:cxnLst/>
            <a:rect r="r" b="b" t="t" l="l"/>
            <a:pathLst>
              <a:path h="1456684" w="1456684">
                <a:moveTo>
                  <a:pt x="0" y="0"/>
                </a:moveTo>
                <a:lnTo>
                  <a:pt x="1456684" y="0"/>
                </a:lnTo>
                <a:lnTo>
                  <a:pt x="1456684" y="1456683"/>
                </a:lnTo>
                <a:lnTo>
                  <a:pt x="0" y="1456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2822723"/>
            <a:ext cx="18288000" cy="169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b="true" sz="6999" spc="6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MISE EN PLACE D'UN DATA WAREHOUSE POUR L'ANALYSE DES VENTES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73929" y="4516186"/>
            <a:ext cx="9944518" cy="21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b="true" sz="6000" spc="60">
                <a:solidFill>
                  <a:srgbClr val="F7CC3A"/>
                </a:solidFill>
                <a:latin typeface="Roboto Bold"/>
                <a:ea typeface="Roboto Bold"/>
                <a:cs typeface="Roboto Bold"/>
                <a:sym typeface="Roboto Bold"/>
              </a:rPr>
              <a:t>BRAZILIAN E-COMMERCE PUBLIC DATASET BY OLIST</a:t>
            </a:r>
          </a:p>
          <a:p>
            <a:pPr algn="ctr">
              <a:lnSpc>
                <a:spcPts val="55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181928" y="2110683"/>
            <a:ext cx="992414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272">
                <a:solidFill>
                  <a:srgbClr val="F7CC3A"/>
                </a:solidFill>
                <a:latin typeface="Roboto"/>
                <a:ea typeface="Roboto"/>
                <a:cs typeface="Roboto"/>
                <a:sym typeface="Roboto"/>
              </a:rPr>
              <a:t>Big Data &amp; Cloud Computing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5408" y="9135069"/>
            <a:ext cx="693917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1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Chargé du cours: Mme Mously Diaw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28219" y="7664450"/>
            <a:ext cx="5926804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b="true" sz="2500" spc="100">
                <a:solidFill>
                  <a:srgbClr val="FFFFFF">
                    <a:alpha val="80784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Gandwende Judicaël Oscar Kafando</a:t>
            </a:r>
          </a:p>
          <a:p>
            <a:pPr algn="r">
              <a:lnSpc>
                <a:spcPts val="3500"/>
              </a:lnSpc>
            </a:pPr>
            <a:r>
              <a:rPr lang="en-US" b="true" sz="2500" spc="100">
                <a:solidFill>
                  <a:srgbClr val="FFFFFF">
                    <a:alpha val="80784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Ndeye Ramatoulaye Ndoye Fall</a:t>
            </a:r>
          </a:p>
          <a:p>
            <a:pPr algn="r">
              <a:lnSpc>
                <a:spcPts val="3500"/>
              </a:lnSpc>
            </a:pPr>
            <a:r>
              <a:rPr lang="en-US" b="true" sz="2500" spc="100">
                <a:solidFill>
                  <a:srgbClr val="FFFFFF">
                    <a:alpha val="80784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Djerakei Ives Mistalenga</a:t>
            </a:r>
          </a:p>
          <a:p>
            <a:pPr algn="r">
              <a:lnSpc>
                <a:spcPts val="3500"/>
              </a:lnSpc>
            </a:pPr>
            <a:r>
              <a:rPr lang="en-US" b="true" sz="2500" spc="100">
                <a:solidFill>
                  <a:srgbClr val="FFFFFF">
                    <a:alpha val="80784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Ben Idriss Diloma SOMA</a:t>
            </a:r>
          </a:p>
          <a:p>
            <a:pPr algn="r">
              <a:lnSpc>
                <a:spcPts val="3500"/>
              </a:lnSpc>
            </a:pPr>
            <a:r>
              <a:rPr lang="en-US" b="true" sz="2500" spc="100">
                <a:solidFill>
                  <a:srgbClr val="FFFFFF">
                    <a:alpha val="80784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Moussa Sow Diémé</a:t>
            </a:r>
          </a:p>
          <a:p>
            <a:pPr algn="r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9322" y="0"/>
            <a:ext cx="17109356" cy="10287000"/>
          </a:xfrm>
          <a:custGeom>
            <a:avLst/>
            <a:gdLst/>
            <a:ahLst/>
            <a:cxnLst/>
            <a:rect r="r" b="b" t="t" l="l"/>
            <a:pathLst>
              <a:path h="10287000" w="17109356">
                <a:moveTo>
                  <a:pt x="0" y="0"/>
                </a:moveTo>
                <a:lnTo>
                  <a:pt x="17109356" y="0"/>
                </a:lnTo>
                <a:lnTo>
                  <a:pt x="171093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0" t="0" r="-1081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58464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707794" y="1286308"/>
            <a:ext cx="4872412" cy="2850307"/>
          </a:xfrm>
          <a:custGeom>
            <a:avLst/>
            <a:gdLst/>
            <a:ahLst/>
            <a:cxnLst/>
            <a:rect r="r" b="b" t="t" l="l"/>
            <a:pathLst>
              <a:path h="2850307" w="4872412">
                <a:moveTo>
                  <a:pt x="0" y="0"/>
                </a:moveTo>
                <a:lnTo>
                  <a:pt x="4872412" y="0"/>
                </a:lnTo>
                <a:lnTo>
                  <a:pt x="4872412" y="2850307"/>
                </a:lnTo>
                <a:lnTo>
                  <a:pt x="0" y="285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91" t="-168" r="0" b="-14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0323" y="4688212"/>
            <a:ext cx="8495115" cy="11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8999" spc="8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SERVICES AWS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91625" y="4688212"/>
            <a:ext cx="5756224" cy="11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8999" spc="89">
                <a:solidFill>
                  <a:srgbClr val="F7CC3A"/>
                </a:solidFill>
                <a:latin typeface="Roboto Bold"/>
                <a:ea typeface="Roboto Bold"/>
                <a:cs typeface="Roboto Bold"/>
                <a:sym typeface="Roboto Bold"/>
              </a:rPr>
              <a:t>UTILISÉS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6640" y="3791387"/>
            <a:ext cx="3272292" cy="2745007"/>
          </a:xfrm>
          <a:custGeom>
            <a:avLst/>
            <a:gdLst/>
            <a:ahLst/>
            <a:cxnLst/>
            <a:rect r="r" b="b" t="t" l="l"/>
            <a:pathLst>
              <a:path h="2745007" w="3272292">
                <a:moveTo>
                  <a:pt x="0" y="0"/>
                </a:moveTo>
                <a:lnTo>
                  <a:pt x="3272292" y="0"/>
                </a:lnTo>
                <a:lnTo>
                  <a:pt x="3272292" y="2745007"/>
                </a:lnTo>
                <a:lnTo>
                  <a:pt x="0" y="2745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77" t="0" r="-2431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5384" y="3791387"/>
            <a:ext cx="3333988" cy="2745007"/>
          </a:xfrm>
          <a:custGeom>
            <a:avLst/>
            <a:gdLst/>
            <a:ahLst/>
            <a:cxnLst/>
            <a:rect r="r" b="b" t="t" l="l"/>
            <a:pathLst>
              <a:path h="2745007" w="3333988">
                <a:moveTo>
                  <a:pt x="0" y="0"/>
                </a:moveTo>
                <a:lnTo>
                  <a:pt x="3333988" y="0"/>
                </a:lnTo>
                <a:lnTo>
                  <a:pt x="3333988" y="2745007"/>
                </a:lnTo>
                <a:lnTo>
                  <a:pt x="0" y="2745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81" t="-2797" r="-23008" b="-882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85824" y="3791387"/>
            <a:ext cx="5064096" cy="2745007"/>
          </a:xfrm>
          <a:custGeom>
            <a:avLst/>
            <a:gdLst/>
            <a:ahLst/>
            <a:cxnLst/>
            <a:rect r="r" b="b" t="t" l="l"/>
            <a:pathLst>
              <a:path h="2745007" w="5064096">
                <a:moveTo>
                  <a:pt x="0" y="0"/>
                </a:moveTo>
                <a:lnTo>
                  <a:pt x="5064096" y="0"/>
                </a:lnTo>
                <a:lnTo>
                  <a:pt x="5064096" y="2745007"/>
                </a:lnTo>
                <a:lnTo>
                  <a:pt x="0" y="2745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76" t="-14193" r="-797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86372" y="3750606"/>
            <a:ext cx="3094988" cy="2785788"/>
          </a:xfrm>
          <a:custGeom>
            <a:avLst/>
            <a:gdLst/>
            <a:ahLst/>
            <a:cxnLst/>
            <a:rect r="r" b="b" t="t" l="l"/>
            <a:pathLst>
              <a:path h="2785788" w="3094988">
                <a:moveTo>
                  <a:pt x="0" y="0"/>
                </a:moveTo>
                <a:lnTo>
                  <a:pt x="3094988" y="0"/>
                </a:lnTo>
                <a:lnTo>
                  <a:pt x="3094988" y="2785788"/>
                </a:lnTo>
                <a:lnTo>
                  <a:pt x="0" y="2785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8" t="0" r="-164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85143" y="1038225"/>
            <a:ext cx="7717715" cy="83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b="true" sz="5600" spc="5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Services AWS utilisés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7624" y="6786181"/>
            <a:ext cx="3090323" cy="176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Stockage des données (Bronze,Silver, Gold)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37216" y="6786181"/>
            <a:ext cx="3090323" cy="8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Catalogage et processus ETL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72710" y="6786181"/>
            <a:ext cx="3090323" cy="1329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Mise en place du Data Warehouse et analyses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91037" y="6786181"/>
            <a:ext cx="3090323" cy="220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Gestion des rôles et permissions</a:t>
            </a:r>
          </a:p>
          <a:p>
            <a:pPr algn="ctr">
              <a:lnSpc>
                <a:spcPts val="3479"/>
              </a:lnSpc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Séparation des responsabilités</a:t>
            </a:r>
          </a:p>
          <a:p>
            <a:pPr algn="ctr">
              <a:lnSpc>
                <a:spcPts val="347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3125419" y="8625672"/>
            <a:ext cx="12037162" cy="1265256"/>
            <a:chOff x="0" y="0"/>
            <a:chExt cx="4117692" cy="4328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17692" cy="432821"/>
            </a:xfrm>
            <a:custGeom>
              <a:avLst/>
              <a:gdLst/>
              <a:ahLst/>
              <a:cxnLst/>
              <a:rect r="r" b="b" t="t" l="l"/>
              <a:pathLst>
                <a:path h="432821" w="4117692">
                  <a:moveTo>
                    <a:pt x="0" y="0"/>
                  </a:moveTo>
                  <a:lnTo>
                    <a:pt x="4117692" y="0"/>
                  </a:lnTo>
                  <a:lnTo>
                    <a:pt x="4117692" y="432821"/>
                  </a:lnTo>
                  <a:lnTo>
                    <a:pt x="0" y="432821"/>
                  </a:lnTo>
                  <a:close/>
                </a:path>
              </a:pathLst>
            </a:custGeom>
            <a:solidFill>
              <a:srgbClr val="FDE33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653485" y="8741242"/>
            <a:ext cx="10882616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b="true" sz="2500" spc="25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Notre architecture s’appuie sur S3 pour le stockage, Glue pour l’ETL et Redshift comme entrepôt de données analytique, avec Power BI pour la visualisation.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6640" y="3791387"/>
            <a:ext cx="3272292" cy="2745007"/>
          </a:xfrm>
          <a:custGeom>
            <a:avLst/>
            <a:gdLst/>
            <a:ahLst/>
            <a:cxnLst/>
            <a:rect r="r" b="b" t="t" l="l"/>
            <a:pathLst>
              <a:path h="2745007" w="3272292">
                <a:moveTo>
                  <a:pt x="0" y="0"/>
                </a:moveTo>
                <a:lnTo>
                  <a:pt x="3272292" y="0"/>
                </a:lnTo>
                <a:lnTo>
                  <a:pt x="3272292" y="2745007"/>
                </a:lnTo>
                <a:lnTo>
                  <a:pt x="0" y="2745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77" t="0" r="-2431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5143" y="1038225"/>
            <a:ext cx="7717715" cy="83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b="true" sz="5600" spc="5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Services AWS utilisés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64284" y="4001206"/>
            <a:ext cx="9932167" cy="291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9"/>
              </a:lnSpc>
              <a:spcBef>
                <a:spcPct val="0"/>
              </a:spcBef>
            </a:pPr>
            <a:r>
              <a:rPr lang="en-US" b="true" sz="3999" spc="3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Amazon S3 a permis de centraliser les données brutes du projet, de les organiser par étapes de transformation et de servir de point d’entrée pour les traitements ETL et l’alimentation du Data Warehouse.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177" y="3770997"/>
            <a:ext cx="3333988" cy="2745007"/>
          </a:xfrm>
          <a:custGeom>
            <a:avLst/>
            <a:gdLst/>
            <a:ahLst/>
            <a:cxnLst/>
            <a:rect r="r" b="b" t="t" l="l"/>
            <a:pathLst>
              <a:path h="2745007" w="3333988">
                <a:moveTo>
                  <a:pt x="0" y="0"/>
                </a:moveTo>
                <a:lnTo>
                  <a:pt x="3333988" y="0"/>
                </a:lnTo>
                <a:lnTo>
                  <a:pt x="3333988" y="2745006"/>
                </a:lnTo>
                <a:lnTo>
                  <a:pt x="0" y="2745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1" t="-2797" r="-23008" b="-88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5143" y="1038225"/>
            <a:ext cx="7717715" cy="83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b="true" sz="5600" spc="5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Services AWS utilisés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21016" y="3690303"/>
            <a:ext cx="9445968" cy="291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9"/>
              </a:lnSpc>
              <a:spcBef>
                <a:spcPct val="0"/>
              </a:spcBef>
            </a:pPr>
            <a:r>
              <a:rPr lang="en-US" b="true" sz="3999" spc="3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AWS Glue a permis de cataloguer, nettoyer et transformer les données stockées sur S3 afin de les rendre exploitables pour l’analyse décisionnelle.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0534" y="3770997"/>
            <a:ext cx="5064096" cy="2745007"/>
          </a:xfrm>
          <a:custGeom>
            <a:avLst/>
            <a:gdLst/>
            <a:ahLst/>
            <a:cxnLst/>
            <a:rect r="r" b="b" t="t" l="l"/>
            <a:pathLst>
              <a:path h="2745007" w="5064096">
                <a:moveTo>
                  <a:pt x="0" y="0"/>
                </a:moveTo>
                <a:lnTo>
                  <a:pt x="5064097" y="0"/>
                </a:lnTo>
                <a:lnTo>
                  <a:pt x="5064097" y="2745006"/>
                </a:lnTo>
                <a:lnTo>
                  <a:pt x="0" y="2745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76" t="-14193" r="-797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5143" y="1038225"/>
            <a:ext cx="7717715" cy="83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b="true" sz="5600" spc="5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Services AWS utilisés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96561" y="3980815"/>
            <a:ext cx="9144000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9"/>
              </a:lnSpc>
              <a:spcBef>
                <a:spcPct val="0"/>
              </a:spcBef>
            </a:pPr>
            <a:r>
              <a:rPr lang="en-US" b="true" sz="3999" spc="3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Amazon Redshift a servi de Data Warehouse en centralisant les données transformées et en permettant des analyses rapides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0" t="0" r="-1081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58464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704984" y="1028700"/>
            <a:ext cx="2878033" cy="2986286"/>
          </a:xfrm>
          <a:custGeom>
            <a:avLst/>
            <a:gdLst/>
            <a:ahLst/>
            <a:cxnLst/>
            <a:rect r="r" b="b" t="t" l="l"/>
            <a:pathLst>
              <a:path h="2986286" w="2878033">
                <a:moveTo>
                  <a:pt x="0" y="0"/>
                </a:moveTo>
                <a:lnTo>
                  <a:pt x="2878032" y="0"/>
                </a:lnTo>
                <a:lnTo>
                  <a:pt x="2878032" y="2986286"/>
                </a:lnTo>
                <a:lnTo>
                  <a:pt x="0" y="2986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99364" y="4707262"/>
            <a:ext cx="10489272" cy="11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8999" spc="8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MODÉLISATION DU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39668" y="6075038"/>
            <a:ext cx="11408664" cy="11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8999" spc="89">
                <a:solidFill>
                  <a:srgbClr val="F7CC3A"/>
                </a:solidFill>
                <a:latin typeface="Roboto Bold"/>
                <a:ea typeface="Roboto Bold"/>
                <a:cs typeface="Roboto Bold"/>
                <a:sym typeface="Roboto Bold"/>
              </a:rPr>
              <a:t>DATA WAREHOUSE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1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18262" y="1038225"/>
            <a:ext cx="5451475" cy="83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6"/>
              </a:lnSpc>
              <a:spcBef>
                <a:spcPct val="0"/>
              </a:spcBef>
            </a:pPr>
            <a:r>
              <a:rPr lang="en-US" b="true" sz="5600" spc="56">
                <a:solidFill>
                  <a:srgbClr val="FFA600"/>
                </a:solidFill>
                <a:latin typeface="Roboto Bold"/>
                <a:ea typeface="Roboto Bold"/>
                <a:cs typeface="Roboto Bold"/>
                <a:sym typeface="Roboto Bold"/>
              </a:rPr>
              <a:t>Choix du modèle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59895" y="5895963"/>
            <a:ext cx="9168210" cy="176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b="true" sz="2999" spc="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Structure simple et lisible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b="true" sz="2999" spc="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Séparation claire faits / dimensions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b="true" sz="2999" spc="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Performances élevées pour les requêtes analytiques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b="true" sz="2999" spc="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Adapté aux outils de visualisation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08040" y="2145253"/>
            <a:ext cx="10271920" cy="83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6"/>
              </a:lnSpc>
              <a:spcBef>
                <a:spcPct val="0"/>
              </a:spcBef>
            </a:pPr>
            <a:r>
              <a:rPr lang="en-US" b="true" sz="5600" spc="5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Modèle en étoile (Star Schema)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03988" y="4408663"/>
            <a:ext cx="4480024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 spc="56">
                <a:solidFill>
                  <a:srgbClr val="FFA600"/>
                </a:solidFill>
                <a:latin typeface="Roboto Bold"/>
                <a:ea typeface="Roboto Bold"/>
                <a:cs typeface="Roboto Bold"/>
                <a:sym typeface="Roboto Bold"/>
              </a:rPr>
              <a:t>Justifications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71181" y="480695"/>
            <a:ext cx="9545638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 spc="56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Structure du Data Warehouse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39410"/>
            <a:ext cx="578971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30">
                <a:solidFill>
                  <a:srgbClr val="FF9F26"/>
                </a:solidFill>
                <a:latin typeface="Roboto Bold"/>
                <a:ea typeface="Roboto Bold"/>
                <a:cs typeface="Roboto Bold"/>
                <a:sym typeface="Roboto Bold"/>
              </a:rPr>
              <a:t>Table de faits : fact_ventes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">
                <a:solidFill>
                  <a:srgbClr val="012060"/>
                </a:solidFill>
                <a:latin typeface="Roboto"/>
                <a:ea typeface="Roboto"/>
                <a:cs typeface="Roboto"/>
                <a:sym typeface="Roboto"/>
              </a:rPr>
              <a:t>Table centrale du modèle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">
                <a:solidFill>
                  <a:srgbClr val="012060"/>
                </a:solidFill>
                <a:latin typeface="Roboto"/>
                <a:ea typeface="Roboto"/>
                <a:cs typeface="Roboto"/>
                <a:sym typeface="Roboto"/>
              </a:rPr>
              <a:t>Mesures quantitatives des ventes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98226" y="4122232"/>
            <a:ext cx="3889162" cy="4368951"/>
            <a:chOff x="0" y="0"/>
            <a:chExt cx="1418777" cy="15938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8777" cy="1593805"/>
            </a:xfrm>
            <a:custGeom>
              <a:avLst/>
              <a:gdLst/>
              <a:ahLst/>
              <a:cxnLst/>
              <a:rect r="r" b="b" t="t" l="l"/>
              <a:pathLst>
                <a:path h="1593805" w="1418777">
                  <a:moveTo>
                    <a:pt x="0" y="0"/>
                  </a:moveTo>
                  <a:lnTo>
                    <a:pt x="1418777" y="0"/>
                  </a:lnTo>
                  <a:lnTo>
                    <a:pt x="1418777" y="1593805"/>
                  </a:lnTo>
                  <a:lnTo>
                    <a:pt x="0" y="1593805"/>
                  </a:lnTo>
                  <a:close/>
                </a:path>
              </a:pathLst>
            </a:custGeom>
            <a:solidFill>
              <a:srgbClr val="F7CC3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276921" y="4378847"/>
            <a:ext cx="3293269" cy="379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 spc="2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Principaux attributs :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montant_vente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quantité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remise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date_id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produit_id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client_id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zone_id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21963" y="1988064"/>
            <a:ext cx="578971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30">
                <a:solidFill>
                  <a:srgbClr val="FF9F26"/>
                </a:solidFill>
                <a:latin typeface="Roboto Bold"/>
                <a:ea typeface="Roboto Bold"/>
                <a:cs typeface="Roboto Bold"/>
                <a:sym typeface="Roboto Bold"/>
              </a:rPr>
              <a:t>Table de dimensions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">
                <a:solidFill>
                  <a:srgbClr val="012060"/>
                </a:solidFill>
                <a:latin typeface="Roboto"/>
                <a:ea typeface="Roboto"/>
                <a:cs typeface="Roboto"/>
                <a:sym typeface="Roboto"/>
              </a:rPr>
              <a:t>Table centrale du modèle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">
                <a:solidFill>
                  <a:srgbClr val="012060"/>
                </a:solidFill>
                <a:latin typeface="Roboto"/>
                <a:ea typeface="Roboto"/>
                <a:cs typeface="Roboto"/>
                <a:sym typeface="Roboto"/>
              </a:rPr>
              <a:t>Mesures quantitatives des ventes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547746" y="4122232"/>
            <a:ext cx="8453507" cy="4368951"/>
            <a:chOff x="0" y="0"/>
            <a:chExt cx="3083862" cy="1593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83862" cy="1593805"/>
            </a:xfrm>
            <a:custGeom>
              <a:avLst/>
              <a:gdLst/>
              <a:ahLst/>
              <a:cxnLst/>
              <a:rect r="r" b="b" t="t" l="l"/>
              <a:pathLst>
                <a:path h="1593805" w="3083862">
                  <a:moveTo>
                    <a:pt x="0" y="0"/>
                  </a:moveTo>
                  <a:lnTo>
                    <a:pt x="3083862" y="0"/>
                  </a:lnTo>
                  <a:lnTo>
                    <a:pt x="3083862" y="1593805"/>
                  </a:lnTo>
                  <a:lnTo>
                    <a:pt x="0" y="1593805"/>
                  </a:lnTo>
                  <a:close/>
                </a:path>
              </a:pathLst>
            </a:custGeom>
            <a:solidFill>
              <a:srgbClr val="F7CC3A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159058" y="4742219"/>
            <a:ext cx="1725811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dim_temps</a:t>
            </a:r>
          </a:p>
          <a:p>
            <a:pPr algn="ctr">
              <a:lnSpc>
                <a:spcPts val="3779"/>
              </a:lnSpc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</a:t>
            </a:r>
          </a:p>
          <a:p>
            <a:pPr algn="ctr">
              <a:lnSpc>
                <a:spcPts val="3779"/>
              </a:lnSpc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Mois</a:t>
            </a:r>
          </a:p>
          <a:p>
            <a:pPr algn="ctr">
              <a:lnSpc>
                <a:spcPts val="3779"/>
              </a:lnSpc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Année</a:t>
            </a:r>
          </a:p>
          <a:p>
            <a:pPr algn="ctr">
              <a:lnSpc>
                <a:spcPts val="3779"/>
              </a:lnSpc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Trimestre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33663" y="4504094"/>
            <a:ext cx="2566311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dim_produit</a:t>
            </a:r>
          </a:p>
          <a:p>
            <a:pPr algn="ctr">
              <a:lnSpc>
                <a:spcPts val="3779"/>
              </a:lnSpc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Identifiant produit</a:t>
            </a:r>
          </a:p>
          <a:p>
            <a:pPr algn="ctr">
              <a:lnSpc>
                <a:spcPts val="3779"/>
              </a:lnSpc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Catégorie</a:t>
            </a:r>
          </a:p>
          <a:p>
            <a:pPr algn="ctr">
              <a:lnSpc>
                <a:spcPts val="3779"/>
              </a:lnSpc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Caractéristiques produit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40307" y="4742219"/>
            <a:ext cx="2142736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dim_zone / dim_vendeur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Région / État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Ville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Vendeur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17121" cy="10287000"/>
          </a:xfrm>
          <a:custGeom>
            <a:avLst/>
            <a:gdLst/>
            <a:ahLst/>
            <a:cxnLst/>
            <a:rect r="r" b="b" t="t" l="l"/>
            <a:pathLst>
              <a:path h="10287000" w="18517121">
                <a:moveTo>
                  <a:pt x="0" y="0"/>
                </a:moveTo>
                <a:lnTo>
                  <a:pt x="18517121" y="0"/>
                </a:lnTo>
                <a:lnTo>
                  <a:pt x="185171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8" t="0" r="-618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717" y="0"/>
            <a:ext cx="18356717" cy="10287000"/>
          </a:xfrm>
          <a:custGeom>
            <a:avLst/>
            <a:gdLst/>
            <a:ahLst/>
            <a:cxnLst/>
            <a:rect r="r" b="b" t="t" l="l"/>
            <a:pathLst>
              <a:path h="10287000" w="18356717">
                <a:moveTo>
                  <a:pt x="0" y="0"/>
                </a:moveTo>
                <a:lnTo>
                  <a:pt x="18356717" y="0"/>
                </a:lnTo>
                <a:lnTo>
                  <a:pt x="183567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35" r="0" b="-953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8717" y="0"/>
            <a:ext cx="18356717" cy="10287000"/>
            <a:chOff x="0" y="0"/>
            <a:chExt cx="7545264" cy="42283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45264" cy="4228323"/>
            </a:xfrm>
            <a:custGeom>
              <a:avLst/>
              <a:gdLst/>
              <a:ahLst/>
              <a:cxnLst/>
              <a:rect r="r" b="b" t="t" l="l"/>
              <a:pathLst>
                <a:path h="4228323" w="7545264">
                  <a:moveTo>
                    <a:pt x="0" y="0"/>
                  </a:moveTo>
                  <a:lnTo>
                    <a:pt x="7545264" y="0"/>
                  </a:lnTo>
                  <a:lnTo>
                    <a:pt x="7545264" y="4228323"/>
                  </a:lnTo>
                  <a:lnTo>
                    <a:pt x="0" y="4228323"/>
                  </a:lnTo>
                  <a:close/>
                </a:path>
              </a:pathLst>
            </a:custGeom>
            <a:solidFill>
              <a:srgbClr val="012060">
                <a:alpha val="3490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739157" y="7253839"/>
            <a:ext cx="7595959" cy="1733080"/>
            <a:chOff x="0" y="0"/>
            <a:chExt cx="2598438" cy="5928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98438" cy="592855"/>
            </a:xfrm>
            <a:custGeom>
              <a:avLst/>
              <a:gdLst/>
              <a:ahLst/>
              <a:cxnLst/>
              <a:rect r="r" b="b" t="t" l="l"/>
              <a:pathLst>
                <a:path h="592855" w="2598438">
                  <a:moveTo>
                    <a:pt x="0" y="0"/>
                  </a:moveTo>
                  <a:lnTo>
                    <a:pt x="2598438" y="0"/>
                  </a:lnTo>
                  <a:lnTo>
                    <a:pt x="2598438" y="592855"/>
                  </a:lnTo>
                  <a:lnTo>
                    <a:pt x="0" y="592855"/>
                  </a:lnTo>
                  <a:close/>
                </a:path>
              </a:pathLst>
            </a:custGeom>
            <a:solidFill>
              <a:srgbClr val="FDE33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1049267"/>
            <a:ext cx="16818429" cy="3452883"/>
            <a:chOff x="0" y="0"/>
            <a:chExt cx="6912973" cy="14192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12973" cy="1419258"/>
            </a:xfrm>
            <a:custGeom>
              <a:avLst/>
              <a:gdLst/>
              <a:ahLst/>
              <a:cxnLst/>
              <a:rect r="r" b="b" t="t" l="l"/>
              <a:pathLst>
                <a:path h="1419258" w="6912973">
                  <a:moveTo>
                    <a:pt x="0" y="0"/>
                  </a:moveTo>
                  <a:lnTo>
                    <a:pt x="6912973" y="0"/>
                  </a:lnTo>
                  <a:lnTo>
                    <a:pt x="6912973" y="1419258"/>
                  </a:lnTo>
                  <a:lnTo>
                    <a:pt x="0" y="1419258"/>
                  </a:lnTo>
                  <a:close/>
                </a:path>
              </a:pathLst>
            </a:custGeom>
            <a:solidFill>
              <a:srgbClr val="01206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82591" y="6539752"/>
            <a:ext cx="2620794" cy="2447167"/>
          </a:xfrm>
          <a:custGeom>
            <a:avLst/>
            <a:gdLst/>
            <a:ahLst/>
            <a:cxnLst/>
            <a:rect r="r" b="b" t="t" l="l"/>
            <a:pathLst>
              <a:path h="2447167" w="2620794">
                <a:moveTo>
                  <a:pt x="0" y="0"/>
                </a:moveTo>
                <a:lnTo>
                  <a:pt x="2620794" y="0"/>
                </a:lnTo>
                <a:lnTo>
                  <a:pt x="2620794" y="2447167"/>
                </a:lnTo>
                <a:lnTo>
                  <a:pt x="0" y="2447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60639" y="1049267"/>
            <a:ext cx="4027360" cy="4114800"/>
          </a:xfrm>
          <a:custGeom>
            <a:avLst/>
            <a:gdLst/>
            <a:ahLst/>
            <a:cxnLst/>
            <a:rect r="r" b="b" t="t" l="l"/>
            <a:pathLst>
              <a:path h="4114800" w="4027360">
                <a:moveTo>
                  <a:pt x="0" y="0"/>
                </a:moveTo>
                <a:lnTo>
                  <a:pt x="4027361" y="0"/>
                </a:lnTo>
                <a:lnTo>
                  <a:pt x="40273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7973" y="1670808"/>
            <a:ext cx="14326425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</a:t>
            </a:r>
            <a:r>
              <a:rPr lang="en-US" sz="30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orte concurrence et de digitalisation croissante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Les entreprises génèrent quotidiennement des quantités massives de données transactionnelles liées aux ventes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Besoin croissant de reporting, d’analyse historique et de suivi de performance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07255" y="7282179"/>
            <a:ext cx="6727861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Données souvent dispersées dans plusieurs systèmes opérationnels, ce qui rend leur exploitation complexe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0" t="0" r="-1081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58464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791714" y="2156859"/>
            <a:ext cx="4704572" cy="1918057"/>
          </a:xfrm>
          <a:custGeom>
            <a:avLst/>
            <a:gdLst/>
            <a:ahLst/>
            <a:cxnLst/>
            <a:rect r="r" b="b" t="t" l="l"/>
            <a:pathLst>
              <a:path h="1918057" w="4704572">
                <a:moveTo>
                  <a:pt x="0" y="0"/>
                </a:moveTo>
                <a:lnTo>
                  <a:pt x="4704572" y="0"/>
                </a:lnTo>
                <a:lnTo>
                  <a:pt x="4704572" y="1918057"/>
                </a:lnTo>
                <a:lnTo>
                  <a:pt x="0" y="1918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048" r="0" b="-3136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69016" y="4478662"/>
            <a:ext cx="9749969" cy="1367777"/>
            <a:chOff x="0" y="0"/>
            <a:chExt cx="12999959" cy="182370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28600"/>
              <a:ext cx="10142499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PROCESSUS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668632" y="228600"/>
              <a:ext cx="3331327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7CC3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ETL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1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99324" y="526647"/>
            <a:ext cx="5289352" cy="154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b="true" sz="8999" spc="89">
                <a:solidFill>
                  <a:srgbClr val="F7CC3A"/>
                </a:solidFill>
                <a:latin typeface="Roboto Bold"/>
                <a:ea typeface="Roboto Bold"/>
                <a:cs typeface="Roboto Bold"/>
                <a:sym typeface="Roboto Bold"/>
              </a:rPr>
              <a:t>OBJECTIF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5366" y="2351462"/>
            <a:ext cx="1607393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3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Transformer les données brutes en données analytiques exploitables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5366" y="3348318"/>
            <a:ext cx="294987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50">
                <a:solidFill>
                  <a:srgbClr val="F7CC3A"/>
                </a:solidFill>
                <a:latin typeface="Roboto Bold"/>
                <a:ea typeface="Roboto Bold"/>
                <a:cs typeface="Roboto Bold"/>
                <a:sym typeface="Roboto Bold"/>
              </a:rPr>
              <a:t>Extraction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44123" y="3348318"/>
            <a:ext cx="356939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50">
                <a:solidFill>
                  <a:srgbClr val="F7CC3A"/>
                </a:solidFill>
                <a:latin typeface="Roboto Bold"/>
                <a:ea typeface="Roboto Bold"/>
                <a:cs typeface="Roboto Bold"/>
                <a:sym typeface="Roboto Bold"/>
              </a:rPr>
              <a:t>Chargement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49499" y="3348318"/>
            <a:ext cx="451256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50">
                <a:solidFill>
                  <a:srgbClr val="F7CC3A"/>
                </a:solidFill>
                <a:latin typeface="Roboto Bold"/>
                <a:ea typeface="Roboto Bold"/>
                <a:cs typeface="Roboto Bold"/>
                <a:sym typeface="Roboto Bold"/>
              </a:rPr>
              <a:t>Transformation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1497" y="4554818"/>
            <a:ext cx="3737611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Données sources stockées sur Amazon S3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Fichiers bruts issus de la plateforme e-commerce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21689" y="4554818"/>
            <a:ext cx="3737611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Chargement des données transformées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Alimentation du Data Warehouse (Amazon Redshift)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29486" y="4497668"/>
            <a:ext cx="5907145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Nettoyage des données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Gestion des valeurs manquantes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Harmonisation des formats de dates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Calculs métier 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Chiffre d’affaires = prix × quantité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Délais de livraison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Indicateurs de performance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0" t="0" r="-1081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58464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80539" y="1028700"/>
            <a:ext cx="3726923" cy="2879048"/>
          </a:xfrm>
          <a:custGeom>
            <a:avLst/>
            <a:gdLst/>
            <a:ahLst/>
            <a:cxnLst/>
            <a:rect r="r" b="b" t="t" l="l"/>
            <a:pathLst>
              <a:path h="2879048" w="3726923">
                <a:moveTo>
                  <a:pt x="0" y="0"/>
                </a:moveTo>
                <a:lnTo>
                  <a:pt x="3726922" y="0"/>
                </a:lnTo>
                <a:lnTo>
                  <a:pt x="3726922" y="2879048"/>
                </a:lnTo>
                <a:lnTo>
                  <a:pt x="0" y="2879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34426" y="4688212"/>
            <a:ext cx="14619149" cy="11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8999" spc="8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TABLEAU DE BORD ET KPIs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1654" y="6075038"/>
            <a:ext cx="8824692" cy="11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8999" spc="89">
                <a:solidFill>
                  <a:srgbClr val="F7CC3A"/>
                </a:solidFill>
                <a:latin typeface="Roboto Bold"/>
                <a:ea typeface="Roboto Bold"/>
                <a:cs typeface="Roboto Bold"/>
                <a:sym typeface="Roboto Bold"/>
              </a:rPr>
              <a:t>AVEC POWER BI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9315" y="3086100"/>
            <a:ext cx="4509370" cy="4114800"/>
          </a:xfrm>
          <a:custGeom>
            <a:avLst/>
            <a:gdLst/>
            <a:ahLst/>
            <a:cxnLst/>
            <a:rect r="r" b="b" t="t" l="l"/>
            <a:pathLst>
              <a:path h="4114800" w="4509370">
                <a:moveTo>
                  <a:pt x="0" y="0"/>
                </a:moveTo>
                <a:lnTo>
                  <a:pt x="4509370" y="0"/>
                </a:lnTo>
                <a:lnTo>
                  <a:pt x="450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0" t="0" r="-1081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58464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897880" y="1349993"/>
            <a:ext cx="2802626" cy="2802626"/>
          </a:xfrm>
          <a:custGeom>
            <a:avLst/>
            <a:gdLst/>
            <a:ahLst/>
            <a:cxnLst/>
            <a:rect r="r" b="b" t="t" l="l"/>
            <a:pathLst>
              <a:path h="2802626" w="2802626">
                <a:moveTo>
                  <a:pt x="0" y="0"/>
                </a:moveTo>
                <a:lnTo>
                  <a:pt x="2802626" y="0"/>
                </a:lnTo>
                <a:lnTo>
                  <a:pt x="2802626" y="2802627"/>
                </a:lnTo>
                <a:lnTo>
                  <a:pt x="0" y="2802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84483" y="1143760"/>
            <a:ext cx="2946194" cy="3215093"/>
          </a:xfrm>
          <a:custGeom>
            <a:avLst/>
            <a:gdLst/>
            <a:ahLst/>
            <a:cxnLst/>
            <a:rect r="r" b="b" t="t" l="l"/>
            <a:pathLst>
              <a:path h="3215093" w="2946194">
                <a:moveTo>
                  <a:pt x="0" y="0"/>
                </a:moveTo>
                <a:lnTo>
                  <a:pt x="2946194" y="0"/>
                </a:lnTo>
                <a:lnTo>
                  <a:pt x="2946194" y="3215093"/>
                </a:lnTo>
                <a:lnTo>
                  <a:pt x="0" y="3215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1199" y="4459612"/>
            <a:ext cx="15405602" cy="1386827"/>
            <a:chOff x="0" y="0"/>
            <a:chExt cx="20540802" cy="18491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28600"/>
              <a:ext cx="10465495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LIMITES ET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345635" y="254000"/>
              <a:ext cx="11195167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7CC3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PERSPECTIVES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0142" y="3610292"/>
            <a:ext cx="8227715" cy="299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Données limitées</a:t>
            </a:r>
          </a:p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Présence de valeurs manquantes</a:t>
            </a:r>
          </a:p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Historique partiel</a:t>
            </a:r>
          </a:p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Automatisation incomplète du pipeline</a:t>
            </a:r>
          </a:p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Absence de données marketing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27516" y="300254"/>
            <a:ext cx="2802626" cy="2802626"/>
          </a:xfrm>
          <a:custGeom>
            <a:avLst/>
            <a:gdLst/>
            <a:ahLst/>
            <a:cxnLst/>
            <a:rect r="r" b="b" t="t" l="l"/>
            <a:pathLst>
              <a:path h="2802626" w="2802626">
                <a:moveTo>
                  <a:pt x="0" y="0"/>
                </a:moveTo>
                <a:lnTo>
                  <a:pt x="2802626" y="0"/>
                </a:lnTo>
                <a:lnTo>
                  <a:pt x="2802626" y="2802627"/>
                </a:lnTo>
                <a:lnTo>
                  <a:pt x="0" y="2802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30142" y="1246279"/>
            <a:ext cx="8824692" cy="11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8999" spc="89">
                <a:solidFill>
                  <a:srgbClr val="F7CC3A"/>
                </a:solidFill>
                <a:latin typeface="Roboto Bold"/>
                <a:ea typeface="Roboto Bold"/>
                <a:cs typeface="Roboto Bold"/>
                <a:sym typeface="Roboto Bold"/>
              </a:rPr>
              <a:t>LIMITES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0142" y="4210367"/>
            <a:ext cx="8726885" cy="17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Automatisation complète du pipeline ETL</a:t>
            </a:r>
          </a:p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Intégration de données marketing</a:t>
            </a:r>
          </a:p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Analyses prédictives (Machine Learning)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30142" y="1246279"/>
            <a:ext cx="8824692" cy="11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8999" spc="89">
                <a:solidFill>
                  <a:srgbClr val="F7CC3A"/>
                </a:solidFill>
                <a:latin typeface="Roboto Bold"/>
                <a:ea typeface="Roboto Bold"/>
                <a:cs typeface="Roboto Bold"/>
                <a:sym typeface="Roboto Bold"/>
              </a:rPr>
              <a:t>PERSPECTIVES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03949" y="94021"/>
            <a:ext cx="2946194" cy="3215093"/>
          </a:xfrm>
          <a:custGeom>
            <a:avLst/>
            <a:gdLst/>
            <a:ahLst/>
            <a:cxnLst/>
            <a:rect r="r" b="b" t="t" l="l"/>
            <a:pathLst>
              <a:path h="3215093" w="2946194">
                <a:moveTo>
                  <a:pt x="0" y="0"/>
                </a:moveTo>
                <a:lnTo>
                  <a:pt x="2946195" y="0"/>
                </a:lnTo>
                <a:lnTo>
                  <a:pt x="2946195" y="3215093"/>
                </a:lnTo>
                <a:lnTo>
                  <a:pt x="0" y="3215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0" t="0" r="-1081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58464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897880" y="1349993"/>
            <a:ext cx="2802626" cy="2802626"/>
          </a:xfrm>
          <a:custGeom>
            <a:avLst/>
            <a:gdLst/>
            <a:ahLst/>
            <a:cxnLst/>
            <a:rect r="r" b="b" t="t" l="l"/>
            <a:pathLst>
              <a:path h="2802626" w="2802626">
                <a:moveTo>
                  <a:pt x="0" y="0"/>
                </a:moveTo>
                <a:lnTo>
                  <a:pt x="2802626" y="0"/>
                </a:lnTo>
                <a:lnTo>
                  <a:pt x="2802626" y="2802627"/>
                </a:lnTo>
                <a:lnTo>
                  <a:pt x="0" y="2802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84483" y="1143760"/>
            <a:ext cx="2946194" cy="3215093"/>
          </a:xfrm>
          <a:custGeom>
            <a:avLst/>
            <a:gdLst/>
            <a:ahLst/>
            <a:cxnLst/>
            <a:rect r="r" b="b" t="t" l="l"/>
            <a:pathLst>
              <a:path h="3215093" w="2946194">
                <a:moveTo>
                  <a:pt x="0" y="0"/>
                </a:moveTo>
                <a:lnTo>
                  <a:pt x="2946194" y="0"/>
                </a:lnTo>
                <a:lnTo>
                  <a:pt x="2946194" y="3215093"/>
                </a:lnTo>
                <a:lnTo>
                  <a:pt x="0" y="3215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076059" y="4459612"/>
            <a:ext cx="10135883" cy="1386827"/>
            <a:chOff x="0" y="0"/>
            <a:chExt cx="13514510" cy="18491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28600"/>
              <a:ext cx="3089384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378023" y="254000"/>
              <a:ext cx="11136487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7CC3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F65">
                <a:alpha val="100000"/>
              </a:srgbClr>
            </a:gs>
            <a:gs pos="100000">
              <a:srgbClr val="6895F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76769" y="3668780"/>
            <a:ext cx="12534463" cy="2949440"/>
            <a:chOff x="0" y="0"/>
            <a:chExt cx="3628090" cy="853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28090" cy="853713"/>
            </a:xfrm>
            <a:custGeom>
              <a:avLst/>
              <a:gdLst/>
              <a:ahLst/>
              <a:cxnLst/>
              <a:rect r="r" b="b" t="t" l="l"/>
              <a:pathLst>
                <a:path h="853713" w="3628090">
                  <a:moveTo>
                    <a:pt x="0" y="0"/>
                  </a:moveTo>
                  <a:lnTo>
                    <a:pt x="3628090" y="0"/>
                  </a:lnTo>
                  <a:lnTo>
                    <a:pt x="3628090" y="853713"/>
                  </a:lnTo>
                  <a:lnTo>
                    <a:pt x="0" y="853713"/>
                  </a:lnTo>
                  <a:close/>
                </a:path>
              </a:pathLst>
            </a:custGeom>
            <a:solidFill>
              <a:srgbClr val="F7CC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876769" y="4197228"/>
            <a:ext cx="1892544" cy="1892544"/>
          </a:xfrm>
          <a:custGeom>
            <a:avLst/>
            <a:gdLst/>
            <a:ahLst/>
            <a:cxnLst/>
            <a:rect r="r" b="b" t="t" l="l"/>
            <a:pathLst>
              <a:path h="1892544" w="1892544">
                <a:moveTo>
                  <a:pt x="0" y="0"/>
                </a:moveTo>
                <a:lnTo>
                  <a:pt x="1892543" y="0"/>
                </a:lnTo>
                <a:lnTo>
                  <a:pt x="1892543" y="1892544"/>
                </a:lnTo>
                <a:lnTo>
                  <a:pt x="0" y="1892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18690" y="3771900"/>
            <a:ext cx="10792542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Mise en place d’une architecture Big Data sur AWS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Création d’un Data Warehouse analytique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Calcul de KPI pertinents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Développement de tableaux de bord décisionnels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Illustration de l’apport du Big Data pour la prise de décision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0" t="0" r="-1081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459612"/>
            <a:ext cx="16150769" cy="1367777"/>
            <a:chOff x="0" y="0"/>
            <a:chExt cx="21534358" cy="18237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28600"/>
              <a:ext cx="12290559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MERCI DE VOTRE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2624679" y="228600"/>
              <a:ext cx="8909680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7CC3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ATTENTION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0" t="0" r="-1081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7434205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80514" y="25974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11447" y="4374549"/>
            <a:ext cx="10783159" cy="1367777"/>
            <a:chOff x="0" y="0"/>
            <a:chExt cx="14377545" cy="182370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28600"/>
              <a:ext cx="5615296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DATA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098575" y="228600"/>
              <a:ext cx="9278970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7CC3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WAREHOUSE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92526" y="5666126"/>
            <a:ext cx="1450294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Solution centrale permettant de structurer, consolider et analyser les données de vente afin d’améliorer la prise de décision stratégique.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602285" cy="10287000"/>
            <a:chOff x="0" y="0"/>
            <a:chExt cx="10393901" cy="10084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93901" cy="10084812"/>
            </a:xfrm>
            <a:custGeom>
              <a:avLst/>
              <a:gdLst/>
              <a:ahLst/>
              <a:cxnLst/>
              <a:rect r="r" b="b" t="t" l="l"/>
              <a:pathLst>
                <a:path h="10084812" w="10393901">
                  <a:moveTo>
                    <a:pt x="0" y="0"/>
                  </a:moveTo>
                  <a:lnTo>
                    <a:pt x="10393901" y="0"/>
                  </a:lnTo>
                  <a:lnTo>
                    <a:pt x="10393901" y="10084812"/>
                  </a:lnTo>
                  <a:lnTo>
                    <a:pt x="0" y="10084812"/>
                  </a:lnTo>
                  <a:close/>
                </a:path>
              </a:pathLst>
            </a:custGeom>
            <a:solidFill>
              <a:srgbClr val="01206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-234328"/>
            <a:ext cx="10602285" cy="10708790"/>
          </a:xfrm>
          <a:custGeom>
            <a:avLst/>
            <a:gdLst/>
            <a:ahLst/>
            <a:cxnLst/>
            <a:rect r="r" b="b" t="t" l="l"/>
            <a:pathLst>
              <a:path h="10708790" w="10602285">
                <a:moveTo>
                  <a:pt x="0" y="0"/>
                </a:moveTo>
                <a:lnTo>
                  <a:pt x="10602285" y="0"/>
                </a:lnTo>
                <a:lnTo>
                  <a:pt x="10602285" y="10708790"/>
                </a:lnTo>
                <a:lnTo>
                  <a:pt x="0" y="10708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83465" t="0" r="-34922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033085" y="903244"/>
            <a:ext cx="4226215" cy="4091367"/>
            <a:chOff x="0" y="0"/>
            <a:chExt cx="11914019" cy="11533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14019" cy="11533872"/>
            </a:xfrm>
            <a:custGeom>
              <a:avLst/>
              <a:gdLst/>
              <a:ahLst/>
              <a:cxnLst/>
              <a:rect r="r" b="b" t="t" l="l"/>
              <a:pathLst>
                <a:path h="11533872" w="11914019">
                  <a:moveTo>
                    <a:pt x="0" y="0"/>
                  </a:moveTo>
                  <a:lnTo>
                    <a:pt x="11914019" y="0"/>
                  </a:lnTo>
                  <a:lnTo>
                    <a:pt x="11914019" y="11533872"/>
                  </a:lnTo>
                  <a:lnTo>
                    <a:pt x="0" y="11533872"/>
                  </a:lnTo>
                  <a:close/>
                </a:path>
              </a:pathLst>
            </a:custGeom>
            <a:solidFill>
              <a:srgbClr val="01206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1747804"/>
            <a:ext cx="4481734" cy="1993451"/>
            <a:chOff x="0" y="0"/>
            <a:chExt cx="1634949" cy="7272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4949" cy="727216"/>
            </a:xfrm>
            <a:custGeom>
              <a:avLst/>
              <a:gdLst/>
              <a:ahLst/>
              <a:cxnLst/>
              <a:rect r="r" b="b" t="t" l="l"/>
              <a:pathLst>
                <a:path h="727216" w="1634949">
                  <a:moveTo>
                    <a:pt x="0" y="0"/>
                  </a:moveTo>
                  <a:lnTo>
                    <a:pt x="1634949" y="0"/>
                  </a:lnTo>
                  <a:lnTo>
                    <a:pt x="1634949" y="727216"/>
                  </a:lnTo>
                  <a:lnTo>
                    <a:pt x="0" y="727216"/>
                  </a:lnTo>
                  <a:close/>
                </a:path>
              </a:pathLst>
            </a:custGeom>
            <a:solidFill>
              <a:srgbClr val="F7CC3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489178" y="903244"/>
            <a:ext cx="4226215" cy="4091367"/>
            <a:chOff x="0" y="0"/>
            <a:chExt cx="11914019" cy="115338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14019" cy="11533872"/>
            </a:xfrm>
            <a:custGeom>
              <a:avLst/>
              <a:gdLst/>
              <a:ahLst/>
              <a:cxnLst/>
              <a:rect r="r" b="b" t="t" l="l"/>
              <a:pathLst>
                <a:path h="11533872" w="11914019">
                  <a:moveTo>
                    <a:pt x="0" y="0"/>
                  </a:moveTo>
                  <a:lnTo>
                    <a:pt x="11914019" y="0"/>
                  </a:lnTo>
                  <a:lnTo>
                    <a:pt x="11914019" y="11533872"/>
                  </a:lnTo>
                  <a:lnTo>
                    <a:pt x="0" y="11533872"/>
                  </a:lnTo>
                  <a:close/>
                </a:path>
              </a:pathLst>
            </a:custGeom>
            <a:solidFill>
              <a:srgbClr val="01206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033085" y="5292389"/>
            <a:ext cx="4226215" cy="4091367"/>
            <a:chOff x="0" y="0"/>
            <a:chExt cx="11914019" cy="115338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14019" cy="11533872"/>
            </a:xfrm>
            <a:custGeom>
              <a:avLst/>
              <a:gdLst/>
              <a:ahLst/>
              <a:cxnLst/>
              <a:rect r="r" b="b" t="t" l="l"/>
              <a:pathLst>
                <a:path h="11533872" w="11914019">
                  <a:moveTo>
                    <a:pt x="0" y="0"/>
                  </a:moveTo>
                  <a:lnTo>
                    <a:pt x="11914019" y="0"/>
                  </a:lnTo>
                  <a:lnTo>
                    <a:pt x="11914019" y="11533872"/>
                  </a:lnTo>
                  <a:lnTo>
                    <a:pt x="0" y="11533872"/>
                  </a:lnTo>
                  <a:close/>
                </a:path>
              </a:pathLst>
            </a:custGeom>
            <a:solidFill>
              <a:srgbClr val="01206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489178" y="5292389"/>
            <a:ext cx="4226215" cy="4091367"/>
            <a:chOff x="0" y="0"/>
            <a:chExt cx="11914019" cy="115338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914019" cy="11533872"/>
            </a:xfrm>
            <a:custGeom>
              <a:avLst/>
              <a:gdLst/>
              <a:ahLst/>
              <a:cxnLst/>
              <a:rect r="r" b="b" t="t" l="l"/>
              <a:pathLst>
                <a:path h="11533872" w="11914019">
                  <a:moveTo>
                    <a:pt x="0" y="0"/>
                  </a:moveTo>
                  <a:lnTo>
                    <a:pt x="11914019" y="0"/>
                  </a:lnTo>
                  <a:lnTo>
                    <a:pt x="11914019" y="11533872"/>
                  </a:lnTo>
                  <a:lnTo>
                    <a:pt x="0" y="11533872"/>
                  </a:lnTo>
                  <a:close/>
                </a:path>
              </a:pathLst>
            </a:custGeom>
            <a:solidFill>
              <a:srgbClr val="FDE338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119456" y="1836806"/>
            <a:ext cx="2965658" cy="2224243"/>
          </a:xfrm>
          <a:custGeom>
            <a:avLst/>
            <a:gdLst/>
            <a:ahLst/>
            <a:cxnLst/>
            <a:rect r="r" b="b" t="t" l="l"/>
            <a:pathLst>
              <a:path h="2224243" w="2965658">
                <a:moveTo>
                  <a:pt x="0" y="0"/>
                </a:moveTo>
                <a:lnTo>
                  <a:pt x="2965658" y="0"/>
                </a:lnTo>
                <a:lnTo>
                  <a:pt x="2965658" y="2224243"/>
                </a:lnTo>
                <a:lnTo>
                  <a:pt x="0" y="2224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01817" y="2085060"/>
            <a:ext cx="3088751" cy="1727735"/>
          </a:xfrm>
          <a:custGeom>
            <a:avLst/>
            <a:gdLst/>
            <a:ahLst/>
            <a:cxnLst/>
            <a:rect r="r" b="b" t="t" l="l"/>
            <a:pathLst>
              <a:path h="1727735" w="3088751">
                <a:moveTo>
                  <a:pt x="0" y="0"/>
                </a:moveTo>
                <a:lnTo>
                  <a:pt x="3088751" y="0"/>
                </a:lnTo>
                <a:lnTo>
                  <a:pt x="3088751" y="1727735"/>
                </a:lnTo>
                <a:lnTo>
                  <a:pt x="0" y="1727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22" t="-1798" r="0" b="-194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33085" y="5834710"/>
            <a:ext cx="4226215" cy="3006725"/>
          </a:xfrm>
          <a:custGeom>
            <a:avLst/>
            <a:gdLst/>
            <a:ahLst/>
            <a:cxnLst/>
            <a:rect r="r" b="b" t="t" l="l"/>
            <a:pathLst>
              <a:path h="3006725" w="4226215">
                <a:moveTo>
                  <a:pt x="0" y="0"/>
                </a:moveTo>
                <a:lnTo>
                  <a:pt x="4226215" y="0"/>
                </a:lnTo>
                <a:lnTo>
                  <a:pt x="4226215" y="3006725"/>
                </a:lnTo>
                <a:lnTo>
                  <a:pt x="0" y="3006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868" t="-26623" r="-50437" b="-2710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29769" y="6037322"/>
            <a:ext cx="3145033" cy="2601501"/>
          </a:xfrm>
          <a:custGeom>
            <a:avLst/>
            <a:gdLst/>
            <a:ahLst/>
            <a:cxnLst/>
            <a:rect r="r" b="b" t="t" l="l"/>
            <a:pathLst>
              <a:path h="2601501" w="3145033">
                <a:moveTo>
                  <a:pt x="0" y="0"/>
                </a:moveTo>
                <a:lnTo>
                  <a:pt x="3145033" y="0"/>
                </a:lnTo>
                <a:lnTo>
                  <a:pt x="3145033" y="2601501"/>
                </a:lnTo>
                <a:lnTo>
                  <a:pt x="0" y="2601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7" t="0" r="-1647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2501" y="1852579"/>
            <a:ext cx="4219233" cy="19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4"/>
              </a:lnSpc>
            </a:pPr>
            <a:r>
              <a:rPr lang="en-US" b="true" sz="7100" spc="71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Solutions cloud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2501" y="5225714"/>
            <a:ext cx="7588612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Mise en place des Data Warehouses scalables, performants et adaptés à l’analyse décisionnelle, tout en facilitant leur intégration avec des outils de Business Intelligence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602285" cy="10287000"/>
            <a:chOff x="0" y="0"/>
            <a:chExt cx="10393901" cy="10084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93901" cy="10084812"/>
            </a:xfrm>
            <a:custGeom>
              <a:avLst/>
              <a:gdLst/>
              <a:ahLst/>
              <a:cxnLst/>
              <a:rect r="r" b="b" t="t" l="l"/>
              <a:pathLst>
                <a:path h="10084812" w="10393901">
                  <a:moveTo>
                    <a:pt x="0" y="0"/>
                  </a:moveTo>
                  <a:lnTo>
                    <a:pt x="10393901" y="0"/>
                  </a:lnTo>
                  <a:lnTo>
                    <a:pt x="10393901" y="10084812"/>
                  </a:lnTo>
                  <a:lnTo>
                    <a:pt x="0" y="10084812"/>
                  </a:lnTo>
                  <a:close/>
                </a:path>
              </a:pathLst>
            </a:custGeom>
            <a:solidFill>
              <a:srgbClr val="01206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-234328"/>
            <a:ext cx="10602285" cy="10708790"/>
          </a:xfrm>
          <a:custGeom>
            <a:avLst/>
            <a:gdLst/>
            <a:ahLst/>
            <a:cxnLst/>
            <a:rect r="r" b="b" t="t" l="l"/>
            <a:pathLst>
              <a:path h="10708790" w="10602285">
                <a:moveTo>
                  <a:pt x="0" y="0"/>
                </a:moveTo>
                <a:lnTo>
                  <a:pt x="10602285" y="0"/>
                </a:lnTo>
                <a:lnTo>
                  <a:pt x="10602285" y="10708790"/>
                </a:lnTo>
                <a:lnTo>
                  <a:pt x="0" y="10708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83465" t="0" r="-3492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3836" y="2621342"/>
            <a:ext cx="9874612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Malgré la disponibilité des données, plusieurs difficultés persistent :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Les bases transactionnelles ne sont pas optimisées pour l’analyse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Les données sont souvent incohérentes, redondantes ou non historisées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Les décideurs manquent de tableaux de bord fiables et en temps réel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627822" y="630617"/>
            <a:ext cx="3682746" cy="4114800"/>
          </a:xfrm>
          <a:custGeom>
            <a:avLst/>
            <a:gdLst/>
            <a:ahLst/>
            <a:cxnLst/>
            <a:rect r="r" b="b" t="t" l="l"/>
            <a:pathLst>
              <a:path h="4114800" w="3682746">
                <a:moveTo>
                  <a:pt x="0" y="0"/>
                </a:moveTo>
                <a:lnTo>
                  <a:pt x="3682746" y="0"/>
                </a:lnTo>
                <a:lnTo>
                  <a:pt x="36827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85373" y="4946650"/>
            <a:ext cx="6967643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Comment mettre en place un Data Warehouse performant dans le cloud afin de centraliser, structurer et analyser efficacement les données de vente pour améliorer la prise de décision 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647867"/>
            <a:ext cx="15880411" cy="3793689"/>
            <a:chOff x="0" y="0"/>
            <a:chExt cx="5793217" cy="13839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3217" cy="1383948"/>
            </a:xfrm>
            <a:custGeom>
              <a:avLst/>
              <a:gdLst/>
              <a:ahLst/>
              <a:cxnLst/>
              <a:rect r="r" b="b" t="t" l="l"/>
              <a:pathLst>
                <a:path h="1383948" w="5793217">
                  <a:moveTo>
                    <a:pt x="0" y="0"/>
                  </a:moveTo>
                  <a:lnTo>
                    <a:pt x="5793217" y="0"/>
                  </a:lnTo>
                  <a:lnTo>
                    <a:pt x="5793217" y="1383948"/>
                  </a:lnTo>
                  <a:lnTo>
                    <a:pt x="0" y="1383948"/>
                  </a:lnTo>
                  <a:close/>
                </a:path>
              </a:pathLst>
            </a:custGeom>
            <a:solidFill>
              <a:srgbClr val="F7CC3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845443"/>
            <a:ext cx="15880411" cy="2340205"/>
            <a:chOff x="0" y="0"/>
            <a:chExt cx="5793217" cy="8537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93217" cy="853713"/>
            </a:xfrm>
            <a:custGeom>
              <a:avLst/>
              <a:gdLst/>
              <a:ahLst/>
              <a:cxnLst/>
              <a:rect r="r" b="b" t="t" l="l"/>
              <a:pathLst>
                <a:path h="853713" w="5793217">
                  <a:moveTo>
                    <a:pt x="0" y="0"/>
                  </a:moveTo>
                  <a:lnTo>
                    <a:pt x="5793217" y="0"/>
                  </a:lnTo>
                  <a:lnTo>
                    <a:pt x="5793217" y="853713"/>
                  </a:lnTo>
                  <a:lnTo>
                    <a:pt x="0" y="853713"/>
                  </a:lnTo>
                  <a:close/>
                </a:path>
              </a:pathLst>
            </a:custGeom>
            <a:solidFill>
              <a:srgbClr val="01206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67216" y="5698056"/>
            <a:ext cx="1782189" cy="1858867"/>
          </a:xfrm>
          <a:custGeom>
            <a:avLst/>
            <a:gdLst/>
            <a:ahLst/>
            <a:cxnLst/>
            <a:rect r="r" b="b" t="t" l="l"/>
            <a:pathLst>
              <a:path h="1858867" w="1782189">
                <a:moveTo>
                  <a:pt x="0" y="0"/>
                </a:moveTo>
                <a:lnTo>
                  <a:pt x="1782189" y="0"/>
                </a:lnTo>
                <a:lnTo>
                  <a:pt x="1782189" y="1858868"/>
                </a:lnTo>
                <a:lnTo>
                  <a:pt x="0" y="1858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3933" y="2221255"/>
            <a:ext cx="1348755" cy="1348755"/>
          </a:xfrm>
          <a:custGeom>
            <a:avLst/>
            <a:gdLst/>
            <a:ahLst/>
            <a:cxnLst/>
            <a:rect r="r" b="b" t="t" l="l"/>
            <a:pathLst>
              <a:path h="1348755" w="1348755">
                <a:moveTo>
                  <a:pt x="0" y="0"/>
                </a:moveTo>
                <a:lnTo>
                  <a:pt x="1348755" y="0"/>
                </a:lnTo>
                <a:lnTo>
                  <a:pt x="1348755" y="1348755"/>
                </a:lnTo>
                <a:lnTo>
                  <a:pt x="0" y="1348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94008" y="4940905"/>
            <a:ext cx="4302608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Objectifs spécifiques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94008" y="2138481"/>
            <a:ext cx="3647762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Objectif général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94008" y="5650431"/>
            <a:ext cx="12278199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Comprendre le rôle et l’architecture d’un Data Warehouse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Structurer les données de vente selon un modèle décisionnel (étoile ou flocon)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Stocker les données dans une solution cloud (Redshift, BigQuery ou Azure)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Analyser les ventes à travers des KPI et tableaux de bord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Faciliter la prise de décision stratégique basée sur les données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94008" y="2848007"/>
            <a:ext cx="1280306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Mettre en place un Data Warehouse dans le cloud pour analyser les ventes et produire des indicateurs pertinents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B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4190" y="2832612"/>
            <a:ext cx="2426858" cy="5710391"/>
            <a:chOff x="0" y="0"/>
            <a:chExt cx="639172" cy="1503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9172" cy="1503971"/>
            </a:xfrm>
            <a:custGeom>
              <a:avLst/>
              <a:gdLst/>
              <a:ahLst/>
              <a:cxnLst/>
              <a:rect r="r" b="b" t="t" l="l"/>
              <a:pathLst>
                <a:path h="1503971" w="639172">
                  <a:moveTo>
                    <a:pt x="66992" y="0"/>
                  </a:moveTo>
                  <a:lnTo>
                    <a:pt x="572180" y="0"/>
                  </a:lnTo>
                  <a:cubicBezTo>
                    <a:pt x="609179" y="0"/>
                    <a:pt x="639172" y="29993"/>
                    <a:pt x="639172" y="66992"/>
                  </a:cubicBezTo>
                  <a:lnTo>
                    <a:pt x="639172" y="1436979"/>
                  </a:lnTo>
                  <a:cubicBezTo>
                    <a:pt x="639172" y="1473978"/>
                    <a:pt x="609179" y="1503971"/>
                    <a:pt x="572180" y="1503971"/>
                  </a:cubicBezTo>
                  <a:lnTo>
                    <a:pt x="66992" y="1503971"/>
                  </a:lnTo>
                  <a:cubicBezTo>
                    <a:pt x="29993" y="1503971"/>
                    <a:pt x="0" y="1473978"/>
                    <a:pt x="0" y="1436979"/>
                  </a:cubicBezTo>
                  <a:lnTo>
                    <a:pt x="0" y="66992"/>
                  </a:lnTo>
                  <a:cubicBezTo>
                    <a:pt x="0" y="29993"/>
                    <a:pt x="29993" y="0"/>
                    <a:pt x="66992" y="0"/>
                  </a:cubicBezTo>
                  <a:close/>
                </a:path>
              </a:pathLst>
            </a:custGeom>
            <a:solidFill>
              <a:srgbClr val="FF5C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39172" cy="1542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83838" y="2832612"/>
            <a:ext cx="2426858" cy="5710391"/>
            <a:chOff x="0" y="0"/>
            <a:chExt cx="639172" cy="15039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9172" cy="1503971"/>
            </a:xfrm>
            <a:custGeom>
              <a:avLst/>
              <a:gdLst/>
              <a:ahLst/>
              <a:cxnLst/>
              <a:rect r="r" b="b" t="t" l="l"/>
              <a:pathLst>
                <a:path h="1503971" w="639172">
                  <a:moveTo>
                    <a:pt x="66992" y="0"/>
                  </a:moveTo>
                  <a:lnTo>
                    <a:pt x="572180" y="0"/>
                  </a:lnTo>
                  <a:cubicBezTo>
                    <a:pt x="609179" y="0"/>
                    <a:pt x="639172" y="29993"/>
                    <a:pt x="639172" y="66992"/>
                  </a:cubicBezTo>
                  <a:lnTo>
                    <a:pt x="639172" y="1436979"/>
                  </a:lnTo>
                  <a:cubicBezTo>
                    <a:pt x="639172" y="1473978"/>
                    <a:pt x="609179" y="1503971"/>
                    <a:pt x="572180" y="1503971"/>
                  </a:cubicBezTo>
                  <a:lnTo>
                    <a:pt x="66992" y="1503971"/>
                  </a:lnTo>
                  <a:cubicBezTo>
                    <a:pt x="29993" y="1503971"/>
                    <a:pt x="0" y="1473978"/>
                    <a:pt x="0" y="1436979"/>
                  </a:cubicBezTo>
                  <a:lnTo>
                    <a:pt x="0" y="66992"/>
                  </a:lnTo>
                  <a:cubicBezTo>
                    <a:pt x="0" y="29993"/>
                    <a:pt x="29993" y="0"/>
                    <a:pt x="66992" y="0"/>
                  </a:cubicBezTo>
                  <a:close/>
                </a:path>
              </a:pathLst>
            </a:custGeom>
            <a:solidFill>
              <a:srgbClr val="FF8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9172" cy="1542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693485" y="2832612"/>
            <a:ext cx="2426858" cy="5710391"/>
            <a:chOff x="0" y="0"/>
            <a:chExt cx="639172" cy="15039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9172" cy="1503971"/>
            </a:xfrm>
            <a:custGeom>
              <a:avLst/>
              <a:gdLst/>
              <a:ahLst/>
              <a:cxnLst/>
              <a:rect r="r" b="b" t="t" l="l"/>
              <a:pathLst>
                <a:path h="1503971" w="639172">
                  <a:moveTo>
                    <a:pt x="66992" y="0"/>
                  </a:moveTo>
                  <a:lnTo>
                    <a:pt x="572180" y="0"/>
                  </a:lnTo>
                  <a:cubicBezTo>
                    <a:pt x="609179" y="0"/>
                    <a:pt x="639172" y="29993"/>
                    <a:pt x="639172" y="66992"/>
                  </a:cubicBezTo>
                  <a:lnTo>
                    <a:pt x="639172" y="1436979"/>
                  </a:lnTo>
                  <a:cubicBezTo>
                    <a:pt x="639172" y="1473978"/>
                    <a:pt x="609179" y="1503971"/>
                    <a:pt x="572180" y="1503971"/>
                  </a:cubicBezTo>
                  <a:lnTo>
                    <a:pt x="66992" y="1503971"/>
                  </a:lnTo>
                  <a:cubicBezTo>
                    <a:pt x="29993" y="1503971"/>
                    <a:pt x="0" y="1473978"/>
                    <a:pt x="0" y="1436979"/>
                  </a:cubicBezTo>
                  <a:lnTo>
                    <a:pt x="0" y="66992"/>
                  </a:lnTo>
                  <a:cubicBezTo>
                    <a:pt x="0" y="29993"/>
                    <a:pt x="29993" y="0"/>
                    <a:pt x="66992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39172" cy="1542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657" y="2832612"/>
            <a:ext cx="2426858" cy="5710391"/>
            <a:chOff x="0" y="0"/>
            <a:chExt cx="639172" cy="15039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9172" cy="1503971"/>
            </a:xfrm>
            <a:custGeom>
              <a:avLst/>
              <a:gdLst/>
              <a:ahLst/>
              <a:cxnLst/>
              <a:rect r="r" b="b" t="t" l="l"/>
              <a:pathLst>
                <a:path h="1503971" w="639172">
                  <a:moveTo>
                    <a:pt x="66992" y="0"/>
                  </a:moveTo>
                  <a:lnTo>
                    <a:pt x="572180" y="0"/>
                  </a:lnTo>
                  <a:cubicBezTo>
                    <a:pt x="609179" y="0"/>
                    <a:pt x="639172" y="29993"/>
                    <a:pt x="639172" y="66992"/>
                  </a:cubicBezTo>
                  <a:lnTo>
                    <a:pt x="639172" y="1436979"/>
                  </a:lnTo>
                  <a:cubicBezTo>
                    <a:pt x="639172" y="1473978"/>
                    <a:pt x="609179" y="1503971"/>
                    <a:pt x="572180" y="1503971"/>
                  </a:cubicBezTo>
                  <a:lnTo>
                    <a:pt x="66992" y="1503971"/>
                  </a:lnTo>
                  <a:cubicBezTo>
                    <a:pt x="29993" y="1503971"/>
                    <a:pt x="0" y="1473978"/>
                    <a:pt x="0" y="1436979"/>
                  </a:cubicBezTo>
                  <a:lnTo>
                    <a:pt x="0" y="66992"/>
                  </a:lnTo>
                  <a:cubicBezTo>
                    <a:pt x="0" y="29993"/>
                    <a:pt x="29993" y="0"/>
                    <a:pt x="66992" y="0"/>
                  </a:cubicBezTo>
                  <a:close/>
                </a:path>
              </a:pathLst>
            </a:custGeom>
            <a:solidFill>
              <a:srgbClr val="2E35D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9172" cy="1542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64543" y="2832612"/>
            <a:ext cx="2426858" cy="5710391"/>
            <a:chOff x="0" y="0"/>
            <a:chExt cx="639172" cy="15039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9172" cy="1503971"/>
            </a:xfrm>
            <a:custGeom>
              <a:avLst/>
              <a:gdLst/>
              <a:ahLst/>
              <a:cxnLst/>
              <a:rect r="r" b="b" t="t" l="l"/>
              <a:pathLst>
                <a:path h="1503971" w="639172">
                  <a:moveTo>
                    <a:pt x="66992" y="0"/>
                  </a:moveTo>
                  <a:lnTo>
                    <a:pt x="572180" y="0"/>
                  </a:lnTo>
                  <a:cubicBezTo>
                    <a:pt x="609179" y="0"/>
                    <a:pt x="639172" y="29993"/>
                    <a:pt x="639172" y="66992"/>
                  </a:cubicBezTo>
                  <a:lnTo>
                    <a:pt x="639172" y="1436979"/>
                  </a:lnTo>
                  <a:cubicBezTo>
                    <a:pt x="639172" y="1473978"/>
                    <a:pt x="609179" y="1503971"/>
                    <a:pt x="572180" y="1503971"/>
                  </a:cubicBezTo>
                  <a:lnTo>
                    <a:pt x="66992" y="1503971"/>
                  </a:lnTo>
                  <a:cubicBezTo>
                    <a:pt x="29993" y="1503971"/>
                    <a:pt x="0" y="1473978"/>
                    <a:pt x="0" y="1436979"/>
                  </a:cubicBezTo>
                  <a:lnTo>
                    <a:pt x="0" y="66992"/>
                  </a:lnTo>
                  <a:cubicBezTo>
                    <a:pt x="0" y="29993"/>
                    <a:pt x="29993" y="0"/>
                    <a:pt x="66992" y="0"/>
                  </a:cubicBezTo>
                  <a:close/>
                </a:path>
              </a:pathLst>
            </a:custGeom>
            <a:solidFill>
              <a:srgbClr val="B86CE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9172" cy="1542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0" y="3659332"/>
            <a:ext cx="2762171" cy="4584097"/>
            <a:chOff x="0" y="0"/>
            <a:chExt cx="635000" cy="10538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" cy="1053846"/>
            </a:xfrm>
            <a:custGeom>
              <a:avLst/>
              <a:gdLst/>
              <a:ahLst/>
              <a:cxnLst/>
              <a:rect r="r" b="b" t="t" l="l"/>
              <a:pathLst>
                <a:path h="1053846" w="635000">
                  <a:moveTo>
                    <a:pt x="635000" y="0"/>
                  </a:moveTo>
                  <a:lnTo>
                    <a:pt x="635000" y="939546"/>
                  </a:lnTo>
                  <a:lnTo>
                    <a:pt x="317500" y="1053846"/>
                  </a:lnTo>
                  <a:lnTo>
                    <a:pt x="0" y="939546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35000" cy="977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6196886" y="3659332"/>
            <a:ext cx="2762171" cy="4584097"/>
            <a:chOff x="0" y="0"/>
            <a:chExt cx="635000" cy="10538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" cy="1053846"/>
            </a:xfrm>
            <a:custGeom>
              <a:avLst/>
              <a:gdLst/>
              <a:ahLst/>
              <a:cxnLst/>
              <a:rect r="r" b="b" t="t" l="l"/>
              <a:pathLst>
                <a:path h="1053846" w="635000">
                  <a:moveTo>
                    <a:pt x="635000" y="0"/>
                  </a:moveTo>
                  <a:lnTo>
                    <a:pt x="635000" y="939546"/>
                  </a:lnTo>
                  <a:lnTo>
                    <a:pt x="317500" y="1053846"/>
                  </a:lnTo>
                  <a:lnTo>
                    <a:pt x="0" y="939546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35000" cy="977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9306534" y="3659332"/>
            <a:ext cx="2762171" cy="4584097"/>
            <a:chOff x="0" y="0"/>
            <a:chExt cx="635000" cy="10538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" cy="1053846"/>
            </a:xfrm>
            <a:custGeom>
              <a:avLst/>
              <a:gdLst/>
              <a:ahLst/>
              <a:cxnLst/>
              <a:rect r="r" b="b" t="t" l="l"/>
              <a:pathLst>
                <a:path h="1053846" w="635000">
                  <a:moveTo>
                    <a:pt x="635000" y="0"/>
                  </a:moveTo>
                  <a:lnTo>
                    <a:pt x="635000" y="939546"/>
                  </a:lnTo>
                  <a:lnTo>
                    <a:pt x="317500" y="1053846"/>
                  </a:lnTo>
                  <a:lnTo>
                    <a:pt x="0" y="939546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35000" cy="977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12416181" y="3659332"/>
            <a:ext cx="2762171" cy="4584097"/>
            <a:chOff x="0" y="0"/>
            <a:chExt cx="635000" cy="105384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" cy="1053846"/>
            </a:xfrm>
            <a:custGeom>
              <a:avLst/>
              <a:gdLst/>
              <a:ahLst/>
              <a:cxnLst/>
              <a:rect r="r" b="b" t="t" l="l"/>
              <a:pathLst>
                <a:path h="1053846" w="635000">
                  <a:moveTo>
                    <a:pt x="635000" y="0"/>
                  </a:moveTo>
                  <a:lnTo>
                    <a:pt x="635000" y="939546"/>
                  </a:lnTo>
                  <a:lnTo>
                    <a:pt x="317500" y="1053846"/>
                  </a:lnTo>
                  <a:lnTo>
                    <a:pt x="0" y="939546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35000" cy="977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15525829" y="3659332"/>
            <a:ext cx="2762171" cy="4584097"/>
            <a:chOff x="0" y="0"/>
            <a:chExt cx="635000" cy="105384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" cy="1053846"/>
            </a:xfrm>
            <a:custGeom>
              <a:avLst/>
              <a:gdLst/>
              <a:ahLst/>
              <a:cxnLst/>
              <a:rect r="r" b="b" t="t" l="l"/>
              <a:pathLst>
                <a:path h="1053846" w="635000">
                  <a:moveTo>
                    <a:pt x="635000" y="0"/>
                  </a:moveTo>
                  <a:lnTo>
                    <a:pt x="635000" y="939546"/>
                  </a:lnTo>
                  <a:lnTo>
                    <a:pt x="317500" y="1053846"/>
                  </a:lnTo>
                  <a:lnTo>
                    <a:pt x="0" y="939546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635000" cy="977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7251319" y="7059511"/>
            <a:ext cx="653306" cy="653306"/>
          </a:xfrm>
          <a:custGeom>
            <a:avLst/>
            <a:gdLst/>
            <a:ahLst/>
            <a:cxnLst/>
            <a:rect r="r" b="b" t="t" l="l"/>
            <a:pathLst>
              <a:path h="653306" w="653306">
                <a:moveTo>
                  <a:pt x="0" y="0"/>
                </a:moveTo>
                <a:lnTo>
                  <a:pt x="653306" y="0"/>
                </a:lnTo>
                <a:lnTo>
                  <a:pt x="653306" y="653307"/>
                </a:lnTo>
                <a:lnTo>
                  <a:pt x="0" y="65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0340577" y="7038253"/>
            <a:ext cx="694084" cy="695824"/>
          </a:xfrm>
          <a:custGeom>
            <a:avLst/>
            <a:gdLst/>
            <a:ahLst/>
            <a:cxnLst/>
            <a:rect r="r" b="b" t="t" l="l"/>
            <a:pathLst>
              <a:path h="695824" w="694084">
                <a:moveTo>
                  <a:pt x="0" y="0"/>
                </a:moveTo>
                <a:lnTo>
                  <a:pt x="694084" y="0"/>
                </a:lnTo>
                <a:lnTo>
                  <a:pt x="694084" y="695823"/>
                </a:lnTo>
                <a:lnTo>
                  <a:pt x="0" y="695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6642921" y="7034173"/>
            <a:ext cx="527987" cy="703983"/>
          </a:xfrm>
          <a:custGeom>
            <a:avLst/>
            <a:gdLst/>
            <a:ahLst/>
            <a:cxnLst/>
            <a:rect r="r" b="b" t="t" l="l"/>
            <a:pathLst>
              <a:path h="703983" w="527987">
                <a:moveTo>
                  <a:pt x="0" y="0"/>
                </a:moveTo>
                <a:lnTo>
                  <a:pt x="527987" y="0"/>
                </a:lnTo>
                <a:lnTo>
                  <a:pt x="527987" y="703983"/>
                </a:lnTo>
                <a:lnTo>
                  <a:pt x="0" y="703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13424007" y="7116015"/>
            <a:ext cx="746520" cy="606548"/>
          </a:xfrm>
          <a:custGeom>
            <a:avLst/>
            <a:gdLst/>
            <a:ahLst/>
            <a:cxnLst/>
            <a:rect r="r" b="b" t="t" l="l"/>
            <a:pathLst>
              <a:path h="606548" w="746520">
                <a:moveTo>
                  <a:pt x="0" y="0"/>
                </a:moveTo>
                <a:lnTo>
                  <a:pt x="746520" y="0"/>
                </a:lnTo>
                <a:lnTo>
                  <a:pt x="746520" y="606548"/>
                </a:lnTo>
                <a:lnTo>
                  <a:pt x="0" y="6065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917471" y="6922550"/>
            <a:ext cx="927229" cy="927229"/>
          </a:xfrm>
          <a:custGeom>
            <a:avLst/>
            <a:gdLst/>
            <a:ahLst/>
            <a:cxnLst/>
            <a:rect r="r" b="b" t="t" l="l"/>
            <a:pathLst>
              <a:path h="927229" w="927229">
                <a:moveTo>
                  <a:pt x="0" y="0"/>
                </a:moveTo>
                <a:lnTo>
                  <a:pt x="927229" y="0"/>
                </a:lnTo>
                <a:lnTo>
                  <a:pt x="927229" y="927229"/>
                </a:lnTo>
                <a:lnTo>
                  <a:pt x="0" y="9272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3266100" y="2832612"/>
            <a:ext cx="2426858" cy="5710391"/>
            <a:chOff x="0" y="0"/>
            <a:chExt cx="639172" cy="150397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9172" cy="1503971"/>
            </a:xfrm>
            <a:custGeom>
              <a:avLst/>
              <a:gdLst/>
              <a:ahLst/>
              <a:cxnLst/>
              <a:rect r="r" b="b" t="t" l="l"/>
              <a:pathLst>
                <a:path h="1503971" w="639172">
                  <a:moveTo>
                    <a:pt x="66992" y="0"/>
                  </a:moveTo>
                  <a:lnTo>
                    <a:pt x="572180" y="0"/>
                  </a:lnTo>
                  <a:cubicBezTo>
                    <a:pt x="609179" y="0"/>
                    <a:pt x="639172" y="29993"/>
                    <a:pt x="639172" y="66992"/>
                  </a:cubicBezTo>
                  <a:lnTo>
                    <a:pt x="639172" y="1436979"/>
                  </a:lnTo>
                  <a:cubicBezTo>
                    <a:pt x="639172" y="1473978"/>
                    <a:pt x="609179" y="1503971"/>
                    <a:pt x="572180" y="1503971"/>
                  </a:cubicBezTo>
                  <a:lnTo>
                    <a:pt x="66992" y="1503971"/>
                  </a:lnTo>
                  <a:cubicBezTo>
                    <a:pt x="29993" y="1503971"/>
                    <a:pt x="0" y="1473978"/>
                    <a:pt x="0" y="1436979"/>
                  </a:cubicBezTo>
                  <a:lnTo>
                    <a:pt x="0" y="66992"/>
                  </a:lnTo>
                  <a:cubicBezTo>
                    <a:pt x="0" y="29993"/>
                    <a:pt x="29993" y="0"/>
                    <a:pt x="66992" y="0"/>
                  </a:cubicBezTo>
                  <a:close/>
                </a:path>
              </a:pathLst>
            </a:custGeom>
            <a:solidFill>
              <a:srgbClr val="7678E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639172" cy="1542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-10800000">
            <a:off x="3098443" y="3659332"/>
            <a:ext cx="2762171" cy="4584097"/>
            <a:chOff x="0" y="0"/>
            <a:chExt cx="635000" cy="105384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" cy="1053846"/>
            </a:xfrm>
            <a:custGeom>
              <a:avLst/>
              <a:gdLst/>
              <a:ahLst/>
              <a:cxnLst/>
              <a:rect r="r" b="b" t="t" l="l"/>
              <a:pathLst>
                <a:path h="1053846" w="635000">
                  <a:moveTo>
                    <a:pt x="635000" y="0"/>
                  </a:moveTo>
                  <a:lnTo>
                    <a:pt x="635000" y="939546"/>
                  </a:lnTo>
                  <a:lnTo>
                    <a:pt x="317500" y="1053846"/>
                  </a:lnTo>
                  <a:lnTo>
                    <a:pt x="0" y="939546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635000" cy="977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3986362" y="6863445"/>
            <a:ext cx="986334" cy="986334"/>
          </a:xfrm>
          <a:custGeom>
            <a:avLst/>
            <a:gdLst/>
            <a:ahLst/>
            <a:cxnLst/>
            <a:rect r="r" b="b" t="t" l="l"/>
            <a:pathLst>
              <a:path h="986334" w="986334">
                <a:moveTo>
                  <a:pt x="0" y="0"/>
                </a:moveTo>
                <a:lnTo>
                  <a:pt x="986334" y="0"/>
                </a:lnTo>
                <a:lnTo>
                  <a:pt x="986334" y="986334"/>
                </a:lnTo>
                <a:lnTo>
                  <a:pt x="0" y="986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67657" y="5389406"/>
            <a:ext cx="2426858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Sources de données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365326" y="5291002"/>
            <a:ext cx="2426858" cy="156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Modélisation du Data Warehouse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59398" y="5552939"/>
            <a:ext cx="2056443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Processus ETL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583055" y="5291002"/>
            <a:ext cx="2413884" cy="156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Tableaux de bord et KPI avec Power BI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692702" y="5552939"/>
            <a:ext cx="2241651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 Limites et perspectives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78565" y="4102674"/>
            <a:ext cx="1805041" cy="68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 spc="-80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01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675451" y="4102674"/>
            <a:ext cx="180504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 spc="-80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03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785099" y="4102674"/>
            <a:ext cx="180504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 spc="-80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04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894746" y="4102674"/>
            <a:ext cx="180504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 spc="-80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05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004394" y="4102674"/>
            <a:ext cx="180504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 spc="-80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06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790999" y="895350"/>
            <a:ext cx="471783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 spc="-139">
                <a:solidFill>
                  <a:srgbClr val="FFFFFF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PLAN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266100" y="5389406"/>
            <a:ext cx="2426858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Services AWS utilisés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577008" y="4102674"/>
            <a:ext cx="180504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 spc="-80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0" t="0" r="-1081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58464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640151" y="4459612"/>
            <a:ext cx="13007698" cy="1367777"/>
            <a:chOff x="0" y="0"/>
            <a:chExt cx="17343597" cy="182370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28600"/>
              <a:ext cx="10465495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SOURCES DE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668632" y="228600"/>
              <a:ext cx="7674965" cy="15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b="true" sz="8999" spc="89">
                  <a:solidFill>
                    <a:srgbClr val="F7CC3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DONNÉES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660927" y="1028700"/>
            <a:ext cx="2966145" cy="2966145"/>
          </a:xfrm>
          <a:custGeom>
            <a:avLst/>
            <a:gdLst/>
            <a:ahLst/>
            <a:cxnLst/>
            <a:rect r="r" b="b" t="t" l="l"/>
            <a:pathLst>
              <a:path h="2966145" w="2966145">
                <a:moveTo>
                  <a:pt x="0" y="0"/>
                </a:moveTo>
                <a:lnTo>
                  <a:pt x="2966146" y="0"/>
                </a:lnTo>
                <a:lnTo>
                  <a:pt x="2966146" y="2966145"/>
                </a:lnTo>
                <a:lnTo>
                  <a:pt x="0" y="296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30055" y="1137554"/>
            <a:ext cx="8427891" cy="1557894"/>
            <a:chOff x="0" y="0"/>
            <a:chExt cx="4737638" cy="8757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7638" cy="875752"/>
            </a:xfrm>
            <a:custGeom>
              <a:avLst/>
              <a:gdLst/>
              <a:ahLst/>
              <a:cxnLst/>
              <a:rect r="r" b="b" t="t" l="l"/>
              <a:pathLst>
                <a:path h="875752" w="4737638">
                  <a:moveTo>
                    <a:pt x="0" y="0"/>
                  </a:moveTo>
                  <a:lnTo>
                    <a:pt x="4737638" y="0"/>
                  </a:lnTo>
                  <a:lnTo>
                    <a:pt x="4737638" y="875752"/>
                  </a:lnTo>
                  <a:lnTo>
                    <a:pt x="0" y="875752"/>
                  </a:lnTo>
                  <a:close/>
                </a:path>
              </a:pathLst>
            </a:custGeom>
            <a:solidFill>
              <a:srgbClr val="F7CC3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85143" y="1038225"/>
            <a:ext cx="7717715" cy="165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b="true" sz="5600" spc="5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Brazilian E-Commerce Public Dataset by Olist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71970" y="3219089"/>
            <a:ext cx="7074054" cy="4851744"/>
            <a:chOff x="0" y="0"/>
            <a:chExt cx="1158855" cy="7948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8855" cy="794801"/>
            </a:xfrm>
            <a:custGeom>
              <a:avLst/>
              <a:gdLst/>
              <a:ahLst/>
              <a:cxnLst/>
              <a:rect r="r" b="b" t="t" l="l"/>
              <a:pathLst>
                <a:path h="794801" w="1158855">
                  <a:moveTo>
                    <a:pt x="20794" y="0"/>
                  </a:moveTo>
                  <a:lnTo>
                    <a:pt x="1138061" y="0"/>
                  </a:lnTo>
                  <a:cubicBezTo>
                    <a:pt x="1149545" y="0"/>
                    <a:pt x="1158855" y="9310"/>
                    <a:pt x="1158855" y="20794"/>
                  </a:cubicBezTo>
                  <a:lnTo>
                    <a:pt x="1158855" y="774008"/>
                  </a:lnTo>
                  <a:cubicBezTo>
                    <a:pt x="1158855" y="785492"/>
                    <a:pt x="1149545" y="794801"/>
                    <a:pt x="1138061" y="794801"/>
                  </a:cubicBezTo>
                  <a:lnTo>
                    <a:pt x="20794" y="794801"/>
                  </a:lnTo>
                  <a:cubicBezTo>
                    <a:pt x="9310" y="794801"/>
                    <a:pt x="0" y="785492"/>
                    <a:pt x="0" y="774008"/>
                  </a:cubicBezTo>
                  <a:lnTo>
                    <a:pt x="0" y="20794"/>
                  </a:lnTo>
                  <a:cubicBezTo>
                    <a:pt x="0" y="9310"/>
                    <a:pt x="9310" y="0"/>
                    <a:pt x="2079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F308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58855" cy="832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55577" y="3755362"/>
            <a:ext cx="6890447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Commandes : dates d’achat, statut, livraison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Produits : identifiants, catégories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Vendeurs : localisation, performance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Clients : zones géographiques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Paiements : types et montants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Avis clients : notes, commentaires, délais de réponse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6600" y="3441865"/>
            <a:ext cx="7324795" cy="515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sz="3054" b="true">
                <a:solidFill>
                  <a:srgbClr val="0000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Types de données exploitées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091058" y="3086100"/>
            <a:ext cx="6235879" cy="265977"/>
            <a:chOff x="0" y="0"/>
            <a:chExt cx="1021547" cy="435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1547" cy="43572"/>
            </a:xfrm>
            <a:custGeom>
              <a:avLst/>
              <a:gdLst/>
              <a:ahLst/>
              <a:cxnLst/>
              <a:rect r="r" b="b" t="t" l="l"/>
              <a:pathLst>
                <a:path h="43572" w="1021547">
                  <a:moveTo>
                    <a:pt x="21786" y="0"/>
                  </a:moveTo>
                  <a:lnTo>
                    <a:pt x="999761" y="0"/>
                  </a:lnTo>
                  <a:cubicBezTo>
                    <a:pt x="1005539" y="0"/>
                    <a:pt x="1011081" y="2295"/>
                    <a:pt x="1015166" y="6381"/>
                  </a:cubicBezTo>
                  <a:cubicBezTo>
                    <a:pt x="1019252" y="10467"/>
                    <a:pt x="1021547" y="16008"/>
                    <a:pt x="1021547" y="21786"/>
                  </a:cubicBezTo>
                  <a:lnTo>
                    <a:pt x="1021547" y="21786"/>
                  </a:lnTo>
                  <a:cubicBezTo>
                    <a:pt x="1021547" y="27564"/>
                    <a:pt x="1019252" y="33105"/>
                    <a:pt x="1015166" y="37191"/>
                  </a:cubicBezTo>
                  <a:cubicBezTo>
                    <a:pt x="1011081" y="41277"/>
                    <a:pt x="1005539" y="43572"/>
                    <a:pt x="999761" y="43572"/>
                  </a:cubicBezTo>
                  <a:lnTo>
                    <a:pt x="21786" y="43572"/>
                  </a:lnTo>
                  <a:cubicBezTo>
                    <a:pt x="16008" y="43572"/>
                    <a:pt x="10467" y="41277"/>
                    <a:pt x="6381" y="37191"/>
                  </a:cubicBezTo>
                  <a:cubicBezTo>
                    <a:pt x="2295" y="33105"/>
                    <a:pt x="0" y="27564"/>
                    <a:pt x="0" y="21786"/>
                  </a:cubicBezTo>
                  <a:lnTo>
                    <a:pt x="0" y="21786"/>
                  </a:lnTo>
                  <a:cubicBezTo>
                    <a:pt x="0" y="16008"/>
                    <a:pt x="2295" y="10467"/>
                    <a:pt x="6381" y="6381"/>
                  </a:cubicBezTo>
                  <a:cubicBezTo>
                    <a:pt x="10467" y="2295"/>
                    <a:pt x="16008" y="0"/>
                    <a:pt x="21786" y="0"/>
                  </a:cubicBezTo>
                  <a:close/>
                </a:path>
              </a:pathLst>
            </a:custGeom>
            <a:solidFill>
              <a:srgbClr val="01206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21547" cy="81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20918" y="3219089"/>
            <a:ext cx="7074054" cy="4851744"/>
            <a:chOff x="0" y="0"/>
            <a:chExt cx="1158855" cy="7948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8855" cy="794801"/>
            </a:xfrm>
            <a:custGeom>
              <a:avLst/>
              <a:gdLst/>
              <a:ahLst/>
              <a:cxnLst/>
              <a:rect r="r" b="b" t="t" l="l"/>
              <a:pathLst>
                <a:path h="794801" w="1158855">
                  <a:moveTo>
                    <a:pt x="20794" y="0"/>
                  </a:moveTo>
                  <a:lnTo>
                    <a:pt x="1138061" y="0"/>
                  </a:lnTo>
                  <a:cubicBezTo>
                    <a:pt x="1149545" y="0"/>
                    <a:pt x="1158855" y="9310"/>
                    <a:pt x="1158855" y="20794"/>
                  </a:cubicBezTo>
                  <a:lnTo>
                    <a:pt x="1158855" y="774008"/>
                  </a:lnTo>
                  <a:cubicBezTo>
                    <a:pt x="1158855" y="785492"/>
                    <a:pt x="1149545" y="794801"/>
                    <a:pt x="1138061" y="794801"/>
                  </a:cubicBezTo>
                  <a:lnTo>
                    <a:pt x="20794" y="794801"/>
                  </a:lnTo>
                  <a:cubicBezTo>
                    <a:pt x="9310" y="794801"/>
                    <a:pt x="0" y="785492"/>
                    <a:pt x="0" y="774008"/>
                  </a:cubicBezTo>
                  <a:lnTo>
                    <a:pt x="0" y="20794"/>
                  </a:lnTo>
                  <a:cubicBezTo>
                    <a:pt x="0" y="9310"/>
                    <a:pt x="9310" y="0"/>
                    <a:pt x="2079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F308E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58855" cy="832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40006" y="4052653"/>
            <a:ext cx="6890447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orders_dataset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order_items_dataset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products_dataset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sellers_dataset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customers_dataset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payments_dataset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order_reviews_dataset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geolocation_dataset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12060"/>
                </a:solidFill>
                <a:latin typeface="Roboto Bold"/>
                <a:ea typeface="Roboto Bold"/>
                <a:cs typeface="Roboto Bold"/>
                <a:sym typeface="Roboto Bold"/>
              </a:rPr>
              <a:t>products_category_name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70177" y="3441865"/>
            <a:ext cx="7324795" cy="515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b="true" sz="3054">
                <a:solidFill>
                  <a:srgbClr val="D6941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Types de données exploitées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40006" y="3086100"/>
            <a:ext cx="6235879" cy="265977"/>
            <a:chOff x="0" y="0"/>
            <a:chExt cx="1021547" cy="435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21547" cy="43572"/>
            </a:xfrm>
            <a:custGeom>
              <a:avLst/>
              <a:gdLst/>
              <a:ahLst/>
              <a:cxnLst/>
              <a:rect r="r" b="b" t="t" l="l"/>
              <a:pathLst>
                <a:path h="43572" w="1021547">
                  <a:moveTo>
                    <a:pt x="21786" y="0"/>
                  </a:moveTo>
                  <a:lnTo>
                    <a:pt x="999761" y="0"/>
                  </a:lnTo>
                  <a:cubicBezTo>
                    <a:pt x="1005539" y="0"/>
                    <a:pt x="1011081" y="2295"/>
                    <a:pt x="1015166" y="6381"/>
                  </a:cubicBezTo>
                  <a:cubicBezTo>
                    <a:pt x="1019252" y="10467"/>
                    <a:pt x="1021547" y="16008"/>
                    <a:pt x="1021547" y="21786"/>
                  </a:cubicBezTo>
                  <a:lnTo>
                    <a:pt x="1021547" y="21786"/>
                  </a:lnTo>
                  <a:cubicBezTo>
                    <a:pt x="1021547" y="27564"/>
                    <a:pt x="1019252" y="33105"/>
                    <a:pt x="1015166" y="37191"/>
                  </a:cubicBezTo>
                  <a:cubicBezTo>
                    <a:pt x="1011081" y="41277"/>
                    <a:pt x="1005539" y="43572"/>
                    <a:pt x="999761" y="43572"/>
                  </a:cubicBezTo>
                  <a:lnTo>
                    <a:pt x="21786" y="43572"/>
                  </a:lnTo>
                  <a:cubicBezTo>
                    <a:pt x="16008" y="43572"/>
                    <a:pt x="10467" y="41277"/>
                    <a:pt x="6381" y="37191"/>
                  </a:cubicBezTo>
                  <a:cubicBezTo>
                    <a:pt x="2295" y="33105"/>
                    <a:pt x="0" y="27564"/>
                    <a:pt x="0" y="21786"/>
                  </a:cubicBezTo>
                  <a:lnTo>
                    <a:pt x="0" y="21786"/>
                  </a:lnTo>
                  <a:cubicBezTo>
                    <a:pt x="0" y="16008"/>
                    <a:pt x="2295" y="10467"/>
                    <a:pt x="6381" y="6381"/>
                  </a:cubicBezTo>
                  <a:cubicBezTo>
                    <a:pt x="10467" y="2295"/>
                    <a:pt x="16008" y="0"/>
                    <a:pt x="21786" y="0"/>
                  </a:cubicBezTo>
                  <a:close/>
                </a:path>
              </a:pathLst>
            </a:custGeom>
            <a:solidFill>
              <a:srgbClr val="F7CC3A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21547" cy="81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141017" y="8804910"/>
            <a:ext cx="8005966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3000" spc="3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100.000 commandes entre 2016 et 2018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DAG7n1FAl64</dc:identifier>
  <dcterms:modified xsi:type="dcterms:W3CDTF">2011-08-01T06:04:30Z</dcterms:modified>
  <cp:revision>1</cp:revision>
  <dc:title>Blue And Yellow Modern Business Analysis Presentation Template</dc:title>
</cp:coreProperties>
</file>